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4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82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81647C-BE36-49F9-88B6-15BFE94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86175" y="-1191"/>
            <a:ext cx="4026288" cy="6859191"/>
            <a:chOff x="7886175" y="-1190"/>
            <a:chExt cx="4026288" cy="685919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87A98A1-D478-4890-9CAB-83521D6C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2463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Graphic 18">
              <a:extLst>
                <a:ext uri="{FF2B5EF4-FFF2-40B4-BE49-F238E27FC236}">
                  <a16:creationId xmlns:a16="http://schemas.microsoft.com/office/drawing/2014/main" id="{8306C6CC-5E45-43CC-915C-D1E4F60B5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6175" y="4583914"/>
              <a:ext cx="856614" cy="1305524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30DAE9-1ABF-4097-906C-3946FCEEC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49359" y="1621326"/>
              <a:ext cx="285442" cy="2854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42C534-079F-463F-95B1-F1ADF182B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4482" y="-1190"/>
              <a:ext cx="3597981" cy="1501977"/>
            </a:xfrm>
            <a:custGeom>
              <a:avLst/>
              <a:gdLst>
                <a:gd name="connsiteX0" fmla="*/ 0 w 3597981"/>
                <a:gd name="connsiteY0" fmla="*/ 0 h 1501977"/>
                <a:gd name="connsiteX1" fmla="*/ 3597981 w 3597981"/>
                <a:gd name="connsiteY1" fmla="*/ 0 h 1501977"/>
                <a:gd name="connsiteX2" fmla="*/ 3590068 w 3597981"/>
                <a:gd name="connsiteY2" fmla="*/ 51850 h 1501977"/>
                <a:gd name="connsiteX3" fmla="*/ 1810819 w 3597981"/>
                <a:gd name="connsiteY3" fmla="*/ 1501977 h 1501977"/>
                <a:gd name="connsiteX4" fmla="*/ 0 w 3597981"/>
                <a:gd name="connsiteY4" fmla="*/ 1501977 h 150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981" h="1501977">
                  <a:moveTo>
                    <a:pt x="0" y="0"/>
                  </a:moveTo>
                  <a:lnTo>
                    <a:pt x="3597981" y="0"/>
                  </a:lnTo>
                  <a:lnTo>
                    <a:pt x="3590068" y="51850"/>
                  </a:lnTo>
                  <a:cubicBezTo>
                    <a:pt x="3420721" y="879443"/>
                    <a:pt x="2688479" y="1501977"/>
                    <a:pt x="1810819" y="1501977"/>
                  </a:cubicBezTo>
                  <a:lnTo>
                    <a:pt x="0" y="1501977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785FB3-00D0-4B8C-8799-4918D17A3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8140" y="5358010"/>
              <a:ext cx="3597678" cy="1499991"/>
            </a:xfrm>
            <a:custGeom>
              <a:avLst/>
              <a:gdLst>
                <a:gd name="connsiteX0" fmla="*/ 1786859 w 3597678"/>
                <a:gd name="connsiteY0" fmla="*/ 0 h 1499991"/>
                <a:gd name="connsiteX1" fmla="*/ 3597678 w 3597678"/>
                <a:gd name="connsiteY1" fmla="*/ 0 h 1499991"/>
                <a:gd name="connsiteX2" fmla="*/ 3597678 w 3597678"/>
                <a:gd name="connsiteY2" fmla="*/ 1499991 h 1499991"/>
                <a:gd name="connsiteX3" fmla="*/ 0 w 3597678"/>
                <a:gd name="connsiteY3" fmla="*/ 1499991 h 1499991"/>
                <a:gd name="connsiteX4" fmla="*/ 7610 w 3597678"/>
                <a:gd name="connsiteY4" fmla="*/ 1450127 h 1499991"/>
                <a:gd name="connsiteX5" fmla="*/ 1786859 w 3597678"/>
                <a:gd name="connsiteY5" fmla="*/ 0 h 149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7678" h="1499991">
                  <a:moveTo>
                    <a:pt x="1786859" y="0"/>
                  </a:moveTo>
                  <a:lnTo>
                    <a:pt x="3597678" y="0"/>
                  </a:lnTo>
                  <a:lnTo>
                    <a:pt x="3597678" y="1499991"/>
                  </a:lnTo>
                  <a:lnTo>
                    <a:pt x="0" y="1499991"/>
                  </a:lnTo>
                  <a:lnTo>
                    <a:pt x="7610" y="1450127"/>
                  </a:lnTo>
                  <a:cubicBezTo>
                    <a:pt x="176957" y="622534"/>
                    <a:pt x="909198" y="0"/>
                    <a:pt x="17868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3039C484-B648-45C0-947D-C900BB29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4A1E7-D123-0B3A-5788-17A6B53C1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6995161" cy="3063240"/>
          </a:xfrm>
        </p:spPr>
        <p:txBody>
          <a:bodyPr>
            <a:normAutofit/>
          </a:bodyPr>
          <a:lstStyle/>
          <a:p>
            <a:r>
              <a:rPr lang="bg-BG" dirty="0"/>
              <a:t>Европейска седмица на професионалните умения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DCC86-572F-2B26-D61F-0F3DEA7A1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6995161" cy="2315845"/>
          </a:xfrm>
        </p:spPr>
        <p:txBody>
          <a:bodyPr>
            <a:normAutofit/>
          </a:bodyPr>
          <a:lstStyle/>
          <a:p>
            <a:r>
              <a:rPr lang="bg-BG" dirty="0"/>
              <a:t>Изготвил: Тодор Грудев 11ас1</a:t>
            </a:r>
          </a:p>
        </p:txBody>
      </p:sp>
      <p:pic>
        <p:nvPicPr>
          <p:cNvPr id="5" name="Picture 4" descr="A picture containing text, vector graphics, balloon, soft drink&#10;&#10;Description automatically generated">
            <a:extLst>
              <a:ext uri="{FF2B5EF4-FFF2-40B4-BE49-F238E27FC236}">
                <a16:creationId xmlns:a16="http://schemas.microsoft.com/office/drawing/2014/main" id="{38F44C43-DC6E-C2F6-9055-F87464FE0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9" r="21161" b="-1"/>
          <a:stretch/>
        </p:blipFill>
        <p:spPr>
          <a:xfrm>
            <a:off x="8278960" y="1638695"/>
            <a:ext cx="3597981" cy="3597980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988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103F8-1266-FBD9-8B40-84814B5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327743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Благодаря за вниманието!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AAB457B-94FC-6E5C-696A-F8E6C431E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1" b="2198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55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olor Fill">
            <a:extLst>
              <a:ext uri="{FF2B5EF4-FFF2-40B4-BE49-F238E27FC236}">
                <a16:creationId xmlns:a16="http://schemas.microsoft.com/office/drawing/2014/main" id="{F74280F7-820D-43DE-BE07-57E20B27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D3F524-3DA9-4E34-A8AE-A379EB748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92168" y="-1"/>
            <a:ext cx="4782385" cy="4928295"/>
            <a:chOff x="6992168" y="-1"/>
            <a:chExt cx="4782385" cy="492829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0C41165-16A0-480D-9245-506F037DB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66507" y="453951"/>
              <a:ext cx="608046" cy="6080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7C10C25-DA7C-4D85-855D-B65F31AE0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64751" y="0"/>
              <a:ext cx="3721476" cy="1682047"/>
            </a:xfrm>
            <a:custGeom>
              <a:avLst/>
              <a:gdLst>
                <a:gd name="connsiteX0" fmla="*/ 0 w 3721476"/>
                <a:gd name="connsiteY0" fmla="*/ 0 h 1682047"/>
                <a:gd name="connsiteX1" fmla="*/ 3721476 w 3721476"/>
                <a:gd name="connsiteY1" fmla="*/ 0 h 1682047"/>
                <a:gd name="connsiteX2" fmla="*/ 3721230 w 3721476"/>
                <a:gd name="connsiteY2" fmla="*/ 4881 h 1682047"/>
                <a:gd name="connsiteX3" fmla="*/ 1862697 w 3721476"/>
                <a:gd name="connsiteY3" fmla="*/ 1682047 h 1682047"/>
                <a:gd name="connsiteX4" fmla="*/ 0 w 3721476"/>
                <a:gd name="connsiteY4" fmla="*/ 1682047 h 168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476" h="1682047">
                  <a:moveTo>
                    <a:pt x="0" y="0"/>
                  </a:moveTo>
                  <a:lnTo>
                    <a:pt x="3721476" y="0"/>
                  </a:lnTo>
                  <a:lnTo>
                    <a:pt x="3721230" y="4881"/>
                  </a:lnTo>
                  <a:cubicBezTo>
                    <a:pt x="3625562" y="946929"/>
                    <a:pt x="2829989" y="1682047"/>
                    <a:pt x="1862697" y="1682047"/>
                  </a:cubicBezTo>
                  <a:lnTo>
                    <a:pt x="0" y="1682047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0BA5A8-3EAB-405A-ABF2-D024B045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19737" y="-1"/>
              <a:ext cx="3443554" cy="1516699"/>
            </a:xfrm>
            <a:custGeom>
              <a:avLst/>
              <a:gdLst>
                <a:gd name="connsiteX0" fmla="*/ 0 w 2872279"/>
                <a:gd name="connsiteY0" fmla="*/ 0 h 1183937"/>
                <a:gd name="connsiteX1" fmla="*/ 2872279 w 2872279"/>
                <a:gd name="connsiteY1" fmla="*/ 0 h 1183937"/>
                <a:gd name="connsiteX2" fmla="*/ 2868418 w 2872279"/>
                <a:gd name="connsiteY2" fmla="*/ 25304 h 1183937"/>
                <a:gd name="connsiteX3" fmla="*/ 1446821 w 2872279"/>
                <a:gd name="connsiteY3" fmla="*/ 1183937 h 1183937"/>
                <a:gd name="connsiteX4" fmla="*/ 0 w 2872279"/>
                <a:gd name="connsiteY4" fmla="*/ 1183937 h 118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279" h="1183937">
                  <a:moveTo>
                    <a:pt x="0" y="0"/>
                  </a:moveTo>
                  <a:lnTo>
                    <a:pt x="2872279" y="0"/>
                  </a:lnTo>
                  <a:lnTo>
                    <a:pt x="2868418" y="25304"/>
                  </a:lnTo>
                  <a:cubicBezTo>
                    <a:pt x="2733112" y="686540"/>
                    <a:pt x="2148060" y="1183937"/>
                    <a:pt x="1446821" y="1183937"/>
                  </a:cubicBezTo>
                  <a:lnTo>
                    <a:pt x="0" y="1183937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2C27D89-A6A3-48F1-936E-4E0341BD7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92168" y="4672162"/>
              <a:ext cx="256132" cy="256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1B60-4D3B-30D3-779F-06F9FA08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" y="2364142"/>
            <a:ext cx="6074983" cy="364641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„Е</a:t>
            </a:r>
            <a:r>
              <a:rPr lang="bg-BG" dirty="0"/>
              <a:t>в</a:t>
            </a:r>
            <a:r>
              <a:rPr lang="ru-RU" dirty="0" err="1"/>
              <a:t>ропейската</a:t>
            </a:r>
            <a:r>
              <a:rPr lang="ru-RU" dirty="0"/>
              <a:t> седмица на </a:t>
            </a:r>
            <a:r>
              <a:rPr lang="ru-RU" dirty="0" err="1"/>
              <a:t>професионалните</a:t>
            </a:r>
            <a:r>
              <a:rPr lang="ru-RU" dirty="0"/>
              <a:t> умения“ се </a:t>
            </a:r>
            <a:r>
              <a:rPr lang="ru-RU" dirty="0" err="1"/>
              <a:t>организира</a:t>
            </a:r>
            <a:r>
              <a:rPr lang="ru-RU" dirty="0"/>
              <a:t> </a:t>
            </a:r>
            <a:r>
              <a:rPr lang="bg-BG" dirty="0" err="1"/>
              <a:t>ежегонно</a:t>
            </a:r>
            <a:r>
              <a:rPr lang="ru-RU" dirty="0"/>
              <a:t> и </a:t>
            </a:r>
            <a:r>
              <a:rPr lang="ru-RU" dirty="0" err="1"/>
              <a:t>има</a:t>
            </a:r>
            <a:r>
              <a:rPr lang="ru-RU" dirty="0"/>
              <a:t> за цел да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местни</a:t>
            </a:r>
            <a:r>
              <a:rPr lang="ru-RU" dirty="0"/>
              <a:t>, </a:t>
            </a:r>
            <a:r>
              <a:rPr lang="ru-RU" dirty="0" err="1"/>
              <a:t>регионални</a:t>
            </a:r>
            <a:r>
              <a:rPr lang="ru-RU" dirty="0"/>
              <a:t> и </a:t>
            </a:r>
            <a:r>
              <a:rPr lang="ru-RU" dirty="0" err="1"/>
              <a:t>национални</a:t>
            </a:r>
            <a:r>
              <a:rPr lang="ru-RU" dirty="0"/>
              <a:t> </a:t>
            </a:r>
            <a:r>
              <a:rPr lang="ru-RU" dirty="0" err="1"/>
              <a:t>инициативи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да </a:t>
            </a:r>
            <a:r>
              <a:rPr lang="ru-RU" dirty="0" err="1"/>
              <a:t>популяризират</a:t>
            </a:r>
            <a:r>
              <a:rPr lang="ru-RU" dirty="0"/>
              <a:t> най–</a:t>
            </a:r>
            <a:r>
              <a:rPr lang="ru-RU" dirty="0" err="1"/>
              <a:t>добрите</a:t>
            </a:r>
            <a:r>
              <a:rPr lang="ru-RU" dirty="0"/>
              <a:t> постижения на </a:t>
            </a:r>
            <a:r>
              <a:rPr lang="ru-RU" dirty="0" err="1"/>
              <a:t>професионалното</a:t>
            </a:r>
            <a:r>
              <a:rPr lang="ru-RU" dirty="0"/>
              <a:t> образование и обучение. Да се </a:t>
            </a:r>
            <a:r>
              <a:rPr lang="ru-RU" dirty="0" err="1"/>
              <a:t>популяризира</a:t>
            </a:r>
            <a:r>
              <a:rPr lang="ru-RU" dirty="0"/>
              <a:t> и </a:t>
            </a:r>
            <a:r>
              <a:rPr lang="ru-RU" dirty="0" err="1"/>
              <a:t>повиши</a:t>
            </a:r>
            <a:r>
              <a:rPr lang="ru-RU" dirty="0"/>
              <a:t>  </a:t>
            </a:r>
            <a:r>
              <a:rPr lang="ru-RU" dirty="0" err="1"/>
              <a:t>привлекателността</a:t>
            </a:r>
            <a:r>
              <a:rPr lang="ru-RU" dirty="0"/>
              <a:t> на </a:t>
            </a:r>
            <a:r>
              <a:rPr lang="ru-RU" dirty="0" err="1"/>
              <a:t>професионалното</a:t>
            </a:r>
            <a:r>
              <a:rPr lang="ru-RU" dirty="0"/>
              <a:t> образование и обучение сред </a:t>
            </a:r>
            <a:r>
              <a:rPr lang="ru-RU" dirty="0" err="1"/>
              <a:t>младите</a:t>
            </a:r>
            <a:r>
              <a:rPr lang="ru-RU" dirty="0"/>
              <a:t> </a:t>
            </a:r>
            <a:r>
              <a:rPr lang="ru-RU" dirty="0" err="1"/>
              <a:t>xopa</a:t>
            </a:r>
            <a:r>
              <a:rPr lang="ru-RU" dirty="0"/>
              <a:t>, </a:t>
            </a:r>
            <a:r>
              <a:rPr lang="ru-RU" dirty="0" err="1"/>
              <a:t>включително</a:t>
            </a:r>
            <a:r>
              <a:rPr lang="ru-RU" dirty="0"/>
              <a:t> и </a:t>
            </a:r>
            <a:r>
              <a:rPr lang="ru-RU" dirty="0" err="1"/>
              <a:t>дуалната</a:t>
            </a:r>
            <a:r>
              <a:rPr lang="ru-RU" dirty="0"/>
              <a:t> система на обучение и да се подкрепи </a:t>
            </a:r>
            <a:r>
              <a:rPr lang="ru-RU" dirty="0" err="1"/>
              <a:t>партньорството</a:t>
            </a:r>
            <a:r>
              <a:rPr lang="ru-RU" dirty="0"/>
              <a:t> между бизнеса и </a:t>
            </a:r>
            <a:r>
              <a:rPr lang="ru-RU" dirty="0" err="1"/>
              <a:t>професионалните</a:t>
            </a:r>
            <a:r>
              <a:rPr lang="ru-RU" dirty="0"/>
              <a:t> гимназии.</a:t>
            </a:r>
            <a:endParaRPr lang="bg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D4224-D661-FE82-FA7E-D1029E52C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42" r="-2" b="9257"/>
          <a:stretch/>
        </p:blipFill>
        <p:spPr>
          <a:xfrm>
            <a:off x="7337620" y="2006669"/>
            <a:ext cx="4851332" cy="4851331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A386C5-342D-9E51-FA63-518192D6D42C}"/>
              </a:ext>
            </a:extLst>
          </p:cNvPr>
          <p:cNvSpPr txBox="1"/>
          <p:nvPr/>
        </p:nvSpPr>
        <p:spPr>
          <a:xfrm>
            <a:off x="417447" y="562591"/>
            <a:ext cx="6297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Европейска седмица на професионалните умения</a:t>
            </a:r>
          </a:p>
        </p:txBody>
      </p:sp>
    </p:spTree>
    <p:extLst>
      <p:ext uri="{BB962C8B-B14F-4D97-AF65-F5344CB8AC3E}">
        <p14:creationId xmlns:p14="http://schemas.microsoft.com/office/powerpoint/2010/main" val="1153195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7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9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51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olor Fill">
            <a:extLst>
              <a:ext uri="{FF2B5EF4-FFF2-40B4-BE49-F238E27FC236}">
                <a16:creationId xmlns:a16="http://schemas.microsoft.com/office/drawing/2014/main" id="{06FDC3C5-8431-45BA-A6F9-CFFCB567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7A0E59-F09E-4DC8-AB3E-ACD4576A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05494" y="-13364"/>
            <a:ext cx="3875603" cy="6851700"/>
            <a:chOff x="7705494" y="-3532"/>
            <a:chExt cx="3875603" cy="68517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B180B35-C330-4CE0-8539-329851544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90649" y="3895093"/>
              <a:ext cx="311506" cy="31282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57" name="Graphic 9">
              <a:extLst>
                <a:ext uri="{FF2B5EF4-FFF2-40B4-BE49-F238E27FC236}">
                  <a16:creationId xmlns:a16="http://schemas.microsoft.com/office/drawing/2014/main" id="{BC11E757-F50F-4F18-9F0D-6DF406191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05494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8" name="Graphic 9">
              <a:extLst>
                <a:ext uri="{FF2B5EF4-FFF2-40B4-BE49-F238E27FC236}">
                  <a16:creationId xmlns:a16="http://schemas.microsoft.com/office/drawing/2014/main" id="{E8A144E7-745C-4BEF-AE3D-D714ABF1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91635" y="556562"/>
              <a:ext cx="2681635" cy="268163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9">
              <a:extLst>
                <a:ext uri="{FF2B5EF4-FFF2-40B4-BE49-F238E27FC236}">
                  <a16:creationId xmlns:a16="http://schemas.microsoft.com/office/drawing/2014/main" id="{7DFF056F-2005-48E7-9059-83EB0B300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25379" y="129630"/>
              <a:ext cx="3635833" cy="363583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rgbClr val="FFFFFF"/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ABECFA1-5D11-4F2A-9566-5AD229BA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17681" y="3992378"/>
              <a:ext cx="3635833" cy="2855790"/>
            </a:xfrm>
            <a:custGeom>
              <a:avLst/>
              <a:gdLst>
                <a:gd name="connsiteX0" fmla="*/ 1820587 w 3635833"/>
                <a:gd name="connsiteY0" fmla="*/ 0 h 2855790"/>
                <a:gd name="connsiteX1" fmla="*/ 3635833 w 3635833"/>
                <a:gd name="connsiteY1" fmla="*/ 0 h 2855790"/>
                <a:gd name="connsiteX2" fmla="*/ 3635833 w 3635833"/>
                <a:gd name="connsiteY2" fmla="*/ 1815246 h 2855790"/>
                <a:gd name="connsiteX3" fmla="*/ 3324908 w 3635833"/>
                <a:gd name="connsiteY3" fmla="*/ 2833159 h 2855790"/>
                <a:gd name="connsiteX4" fmla="*/ 3307985 w 3635833"/>
                <a:gd name="connsiteY4" fmla="*/ 2855790 h 2855790"/>
                <a:gd name="connsiteX5" fmla="*/ 0 w 3635833"/>
                <a:gd name="connsiteY5" fmla="*/ 2855790 h 2855790"/>
                <a:gd name="connsiteX6" fmla="*/ 0 w 3635833"/>
                <a:gd name="connsiteY6" fmla="*/ 1820587 h 2855790"/>
                <a:gd name="connsiteX7" fmla="*/ 1820587 w 3635833"/>
                <a:gd name="connsiteY7" fmla="*/ 0 h 285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5833" h="2855790">
                  <a:moveTo>
                    <a:pt x="1820587" y="0"/>
                  </a:moveTo>
                  <a:lnTo>
                    <a:pt x="3635833" y="0"/>
                  </a:lnTo>
                  <a:lnTo>
                    <a:pt x="3635833" y="1815246"/>
                  </a:lnTo>
                  <a:cubicBezTo>
                    <a:pt x="3635833" y="2192306"/>
                    <a:pt x="3521211" y="2542591"/>
                    <a:pt x="3324908" y="2833159"/>
                  </a:cubicBezTo>
                  <a:lnTo>
                    <a:pt x="3307985" y="2855790"/>
                  </a:lnTo>
                  <a:lnTo>
                    <a:pt x="0" y="2855790"/>
                  </a:lnTo>
                  <a:lnTo>
                    <a:pt x="0" y="1820587"/>
                  </a:lnTo>
                  <a:cubicBezTo>
                    <a:pt x="0" y="815093"/>
                    <a:pt x="815094" y="0"/>
                    <a:pt x="1820587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7F7F7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2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F8FC-01A1-8D28-E7F7-71392546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6953436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5000" dirty="0"/>
              <a:t>К</a:t>
            </a:r>
            <a:r>
              <a:rPr lang="en-US" sz="5000" dirty="0" err="1"/>
              <a:t>акви</a:t>
            </a:r>
            <a:r>
              <a:rPr lang="en-US" sz="5000" dirty="0"/>
              <a:t> </a:t>
            </a:r>
            <a:r>
              <a:rPr lang="en-US" sz="5000" dirty="0" err="1"/>
              <a:t>умения</a:t>
            </a:r>
            <a:r>
              <a:rPr lang="en-US" sz="5000" dirty="0"/>
              <a:t> </a:t>
            </a:r>
            <a:r>
              <a:rPr lang="en-US" sz="5000" dirty="0" err="1"/>
              <a:t>придобиваме</a:t>
            </a:r>
            <a:r>
              <a:rPr lang="en-US" sz="5000" dirty="0"/>
              <a:t> в </a:t>
            </a:r>
            <a:r>
              <a:rPr lang="en-US" sz="5000" dirty="0" err="1"/>
              <a:t>училище</a:t>
            </a:r>
            <a:r>
              <a:rPr lang="en-US" sz="5000" dirty="0"/>
              <a:t>, </a:t>
            </a:r>
            <a:r>
              <a:rPr lang="en-US" sz="5000" dirty="0" err="1"/>
              <a:t>които</a:t>
            </a:r>
            <a:r>
              <a:rPr lang="en-US" sz="5000" dirty="0"/>
              <a:t> </a:t>
            </a:r>
            <a:r>
              <a:rPr lang="en-US" sz="5000" dirty="0" err="1"/>
              <a:t>ще</a:t>
            </a:r>
            <a:r>
              <a:rPr lang="en-US" sz="5000" dirty="0"/>
              <a:t> </a:t>
            </a:r>
            <a:r>
              <a:rPr lang="en-US" sz="5000" dirty="0" err="1"/>
              <a:t>ни</a:t>
            </a:r>
            <a:r>
              <a:rPr lang="en-US" sz="5000" dirty="0"/>
              <a:t> </a:t>
            </a:r>
            <a:r>
              <a:rPr lang="en-US" sz="5000" dirty="0" err="1"/>
              <a:t>бъдат</a:t>
            </a:r>
            <a:r>
              <a:rPr lang="en-US" sz="5000" dirty="0"/>
              <a:t> </a:t>
            </a:r>
            <a:r>
              <a:rPr lang="en-US" sz="5000" dirty="0" err="1"/>
              <a:t>нужни</a:t>
            </a:r>
            <a:r>
              <a:rPr lang="en-US" sz="5000" dirty="0"/>
              <a:t> </a:t>
            </a:r>
            <a:r>
              <a:rPr lang="en-US" sz="5000" dirty="0" err="1"/>
              <a:t>за</a:t>
            </a:r>
            <a:r>
              <a:rPr lang="en-US" sz="5000" dirty="0"/>
              <a:t> </a:t>
            </a:r>
            <a:r>
              <a:rPr lang="en-US" sz="5000" dirty="0" err="1"/>
              <a:t>професията</a:t>
            </a:r>
            <a:r>
              <a:rPr lang="en-US" sz="50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F8A7C-E95E-433F-436D-2EE2EC44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906" y="763405"/>
            <a:ext cx="2460976" cy="2460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85304-9013-38A8-FF62-99C061605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" b="5255"/>
          <a:stretch/>
        </p:blipFill>
        <p:spPr>
          <a:xfrm>
            <a:off x="8612592" y="4349930"/>
            <a:ext cx="2414450" cy="24144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423C6-64D5-FDC2-3621-A13F7012914B}"/>
              </a:ext>
            </a:extLst>
          </p:cNvPr>
          <p:cNvSpPr txBox="1"/>
          <p:nvPr/>
        </p:nvSpPr>
        <p:spPr>
          <a:xfrm>
            <a:off x="9300175" y="4582633"/>
            <a:ext cx="563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?</a:t>
            </a:r>
            <a:endParaRPr lang="bg-BG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0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CC83E6-E9B8-4191-8F9D-6E6A21EEC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59697" y="0"/>
            <a:ext cx="5089152" cy="6858000"/>
            <a:chOff x="6259697" y="0"/>
            <a:chExt cx="5089152" cy="6858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1AA73D-412A-4113-B3E3-EFA9BF0D6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61384" y="5241357"/>
              <a:ext cx="931653" cy="935605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DA499A-15D3-4096-B5E9-1697BD743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77792" y="1876196"/>
              <a:ext cx="533238" cy="5332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3329084-E806-493A-AAEC-A72597C69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59697" y="0"/>
              <a:ext cx="3237872" cy="1337275"/>
            </a:xfrm>
            <a:custGeom>
              <a:avLst/>
              <a:gdLst>
                <a:gd name="connsiteX0" fmla="*/ 0 w 3237872"/>
                <a:gd name="connsiteY0" fmla="*/ 0 h 1337275"/>
                <a:gd name="connsiteX1" fmla="*/ 3237872 w 3237872"/>
                <a:gd name="connsiteY1" fmla="*/ 0 h 1337275"/>
                <a:gd name="connsiteX2" fmla="*/ 3233089 w 3237872"/>
                <a:gd name="connsiteY2" fmla="*/ 31342 h 1337275"/>
                <a:gd name="connsiteX3" fmla="*/ 1630760 w 3237872"/>
                <a:gd name="connsiteY3" fmla="*/ 1337275 h 1337275"/>
                <a:gd name="connsiteX4" fmla="*/ 0 w 3237872"/>
                <a:gd name="connsiteY4" fmla="*/ 1337275 h 133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7872" h="1337275">
                  <a:moveTo>
                    <a:pt x="0" y="0"/>
                  </a:moveTo>
                  <a:lnTo>
                    <a:pt x="3237872" y="0"/>
                  </a:lnTo>
                  <a:lnTo>
                    <a:pt x="3233089" y="31342"/>
                  </a:lnTo>
                  <a:cubicBezTo>
                    <a:pt x="3080581" y="776642"/>
                    <a:pt x="2421150" y="1337275"/>
                    <a:pt x="1630760" y="1337275"/>
                  </a:cubicBezTo>
                  <a:lnTo>
                    <a:pt x="0" y="13372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55D307-0DE1-4F3F-ADE0-5F4C2203B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59698" y="4842913"/>
              <a:ext cx="3266317" cy="2015087"/>
            </a:xfrm>
            <a:custGeom>
              <a:avLst/>
              <a:gdLst>
                <a:gd name="connsiteX0" fmla="*/ 1635557 w 3266317"/>
                <a:gd name="connsiteY0" fmla="*/ 0 h 2015087"/>
                <a:gd name="connsiteX1" fmla="*/ 3266317 w 3266317"/>
                <a:gd name="connsiteY1" fmla="*/ 0 h 2015087"/>
                <a:gd name="connsiteX2" fmla="*/ 3266317 w 3266317"/>
                <a:gd name="connsiteY2" fmla="*/ 1630760 h 2015087"/>
                <a:gd name="connsiteX3" fmla="*/ 3233089 w 3266317"/>
                <a:gd name="connsiteY3" fmla="*/ 1960385 h 2015087"/>
                <a:gd name="connsiteX4" fmla="*/ 3219023 w 3266317"/>
                <a:gd name="connsiteY4" fmla="*/ 2015087 h 2015087"/>
                <a:gd name="connsiteX5" fmla="*/ 0 w 3266317"/>
                <a:gd name="connsiteY5" fmla="*/ 2015087 h 2015087"/>
                <a:gd name="connsiteX6" fmla="*/ 0 w 3266317"/>
                <a:gd name="connsiteY6" fmla="*/ 1635558 h 2015087"/>
                <a:gd name="connsiteX7" fmla="*/ 1635557 w 3266317"/>
                <a:gd name="connsiteY7" fmla="*/ 0 h 20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015087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1743673"/>
                    <a:pt x="3254876" y="1853913"/>
                    <a:pt x="3233089" y="1960385"/>
                  </a:cubicBezTo>
                  <a:lnTo>
                    <a:pt x="3219023" y="2015087"/>
                  </a:lnTo>
                  <a:lnTo>
                    <a:pt x="0" y="2015087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7260198-280F-4DA7-A274-EF445B68B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4411" y="0"/>
              <a:ext cx="1304438" cy="970505"/>
            </a:xfrm>
            <a:custGeom>
              <a:avLst/>
              <a:gdLst>
                <a:gd name="connsiteX0" fmla="*/ 0 w 1304438"/>
                <a:gd name="connsiteY0" fmla="*/ 0 h 970505"/>
                <a:gd name="connsiteX1" fmla="*/ 1304438 w 1304438"/>
                <a:gd name="connsiteY1" fmla="*/ 0 h 970505"/>
                <a:gd name="connsiteX2" fmla="*/ 1298996 w 1304438"/>
                <a:gd name="connsiteY2" fmla="*/ 75515 h 970505"/>
                <a:gd name="connsiteX3" fmla="*/ 652219 w 1304438"/>
                <a:gd name="connsiteY3" fmla="*/ 970505 h 970505"/>
                <a:gd name="connsiteX4" fmla="*/ 5442 w 1304438"/>
                <a:gd name="connsiteY4" fmla="*/ 75515 h 970505"/>
                <a:gd name="connsiteX5" fmla="*/ 0 w 1304438"/>
                <a:gd name="connsiteY5" fmla="*/ 0 h 97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438" h="970505">
                  <a:moveTo>
                    <a:pt x="0" y="0"/>
                  </a:moveTo>
                  <a:lnTo>
                    <a:pt x="1304438" y="0"/>
                  </a:lnTo>
                  <a:lnTo>
                    <a:pt x="1298996" y="75515"/>
                  </a:lnTo>
                  <a:cubicBezTo>
                    <a:pt x="1227132" y="578211"/>
                    <a:pt x="652219" y="970505"/>
                    <a:pt x="652219" y="970505"/>
                  </a:cubicBezTo>
                  <a:cubicBezTo>
                    <a:pt x="652219" y="970505"/>
                    <a:pt x="77306" y="578211"/>
                    <a:pt x="5442" y="755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42A34-AA12-79AA-50AA-2CB8E544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58952"/>
            <a:ext cx="5142850" cy="1325563"/>
          </a:xfrm>
        </p:spPr>
        <p:txBody>
          <a:bodyPr anchor="b">
            <a:normAutofit/>
          </a:bodyPr>
          <a:lstStyle/>
          <a:p>
            <a:r>
              <a:rPr lang="bg-BG" sz="3700" dirty="0"/>
              <a:t>Работа в екип и комуникативни умения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F868-31E5-7829-099E-2457FFAE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92976"/>
            <a:ext cx="5142850" cy="3679807"/>
          </a:xfrm>
        </p:spPr>
        <p:txBody>
          <a:bodyPr>
            <a:normAutofit/>
          </a:bodyPr>
          <a:lstStyle/>
          <a:p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dirty="0" err="1"/>
              <a:t>придобиваме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умения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нашите</a:t>
            </a:r>
            <a:r>
              <a:rPr lang="ru-RU" dirty="0"/>
              <a:t> </a:t>
            </a:r>
            <a:r>
              <a:rPr lang="ru-RU" dirty="0" err="1"/>
              <a:t>учебни</a:t>
            </a:r>
            <a:r>
              <a:rPr lang="ru-RU" dirty="0"/>
              <a:t> практики и </a:t>
            </a:r>
            <a:r>
              <a:rPr lang="ru-RU" dirty="0" err="1"/>
              <a:t>работата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общи </a:t>
            </a:r>
            <a:r>
              <a:rPr lang="ru-RU" dirty="0" err="1"/>
              <a:t>проекти</a:t>
            </a:r>
            <a:r>
              <a:rPr lang="ru-RU" dirty="0"/>
              <a:t>. Благодарение на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dirty="0" err="1"/>
              <a:t>сме</a:t>
            </a:r>
            <a:r>
              <a:rPr lang="ru-RU" dirty="0"/>
              <a:t> </a:t>
            </a:r>
            <a:r>
              <a:rPr lang="ru-RU" dirty="0" err="1"/>
              <a:t>подготвени</a:t>
            </a:r>
            <a:r>
              <a:rPr lang="ru-RU" dirty="0"/>
              <a:t> за </a:t>
            </a:r>
            <a:r>
              <a:rPr lang="ru-RU" dirty="0" err="1"/>
              <a:t>професията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сме</a:t>
            </a:r>
            <a:r>
              <a:rPr lang="ru-RU" dirty="0"/>
              <a:t> избрали, </a:t>
            </a:r>
            <a:r>
              <a:rPr lang="ru-RU" dirty="0" err="1"/>
              <a:t>защото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умения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ни </a:t>
            </a:r>
            <a:r>
              <a:rPr lang="ru-RU" dirty="0" err="1"/>
              <a:t>нужни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всяка индустрия и на всяко </a:t>
            </a:r>
            <a:r>
              <a:rPr lang="ru-RU" dirty="0" err="1"/>
              <a:t>ниво</a:t>
            </a:r>
            <a:r>
              <a:rPr lang="ru-RU" dirty="0"/>
              <a:t> от </a:t>
            </a:r>
            <a:r>
              <a:rPr lang="ru-RU" dirty="0" err="1"/>
              <a:t>нашата</a:t>
            </a:r>
            <a:r>
              <a:rPr lang="ru-RU" dirty="0"/>
              <a:t> </a:t>
            </a:r>
            <a:r>
              <a:rPr lang="ru-RU" dirty="0" err="1"/>
              <a:t>кариера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89E37-7BAA-6C37-6CC8-FBB55A4A9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2" r="17579" b="2"/>
          <a:stretch/>
        </p:blipFill>
        <p:spPr>
          <a:xfrm>
            <a:off x="6259697" y="1470111"/>
            <a:ext cx="3229521" cy="3229521"/>
          </a:xfrm>
          <a:custGeom>
            <a:avLst/>
            <a:gdLst/>
            <a:ahLst/>
            <a:cxnLst/>
            <a:rect l="l" t="t" r="r" b="b"/>
            <a:pathLst>
              <a:path w="4290498" h="4290498">
                <a:moveTo>
                  <a:pt x="0" y="0"/>
                </a:moveTo>
                <a:lnTo>
                  <a:pt x="2142098" y="0"/>
                </a:lnTo>
                <a:cubicBezTo>
                  <a:pt x="3328639" y="0"/>
                  <a:pt x="4290498" y="961859"/>
                  <a:pt x="4290498" y="2148400"/>
                </a:cubicBezTo>
                <a:lnTo>
                  <a:pt x="4290498" y="4290498"/>
                </a:lnTo>
                <a:lnTo>
                  <a:pt x="2148400" y="4290498"/>
                </a:lnTo>
                <a:cubicBezTo>
                  <a:pt x="961859" y="4290498"/>
                  <a:pt x="0" y="3328639"/>
                  <a:pt x="0" y="2142098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0CB96-CE58-86DC-B5E8-B8726ABA8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0" r="30900"/>
          <a:stretch/>
        </p:blipFill>
        <p:spPr>
          <a:xfrm>
            <a:off x="9715731" y="2434767"/>
            <a:ext cx="2345262" cy="2345264"/>
          </a:xfrm>
          <a:custGeom>
            <a:avLst/>
            <a:gdLst/>
            <a:ahLst/>
            <a:cxnLst/>
            <a:rect l="l" t="t" r="r" b="b"/>
            <a:pathLst>
              <a:path w="1464218" h="1464219">
                <a:moveTo>
                  <a:pt x="1087933" y="25"/>
                </a:moveTo>
                <a:cubicBezTo>
                  <a:pt x="1288094" y="-939"/>
                  <a:pt x="1437037" y="27183"/>
                  <a:pt x="1437037" y="27183"/>
                </a:cubicBezTo>
                <a:cubicBezTo>
                  <a:pt x="1437037" y="27183"/>
                  <a:pt x="1583959" y="805330"/>
                  <a:pt x="1194644" y="1194645"/>
                </a:cubicBezTo>
                <a:cubicBezTo>
                  <a:pt x="805329" y="1583960"/>
                  <a:pt x="27182" y="1437038"/>
                  <a:pt x="27182" y="1437038"/>
                </a:cubicBezTo>
                <a:cubicBezTo>
                  <a:pt x="27182" y="1437038"/>
                  <a:pt x="-119740" y="658890"/>
                  <a:pt x="269574" y="269576"/>
                </a:cubicBezTo>
                <a:cubicBezTo>
                  <a:pt x="488564" y="50586"/>
                  <a:pt x="830583" y="1265"/>
                  <a:pt x="108793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9459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66C115EF-F0EA-46A7-A25C-125D26FA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lor Fill">
            <a:extLst>
              <a:ext uri="{FF2B5EF4-FFF2-40B4-BE49-F238E27FC236}">
                <a16:creationId xmlns:a16="http://schemas.microsoft.com/office/drawing/2014/main" id="{97BF6B6D-C479-40CF-B042-7D70D828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86C3C-FC48-4AB2-97FA-F4AC7F6F3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4449863" cy="4717820"/>
            <a:chOff x="7739089" y="-3532"/>
            <a:chExt cx="4449863" cy="471782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B5D76F-FCC4-4521-916F-491D822D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22630" y="402344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8D89A6-8111-4B9B-A1BB-F448E802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627" y="340461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9">
              <a:extLst>
                <a:ext uri="{FF2B5EF4-FFF2-40B4-BE49-F238E27FC236}">
                  <a16:creationId xmlns:a16="http://schemas.microsoft.com/office/drawing/2014/main" id="{86C325F3-A534-44C6-B6E1-1F0DD4D6D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C1E15FC6-E547-48B3-9AD4-3945840EC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A7D5A-DBFF-04D0-2275-77CAC49A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1468"/>
            <a:ext cx="6943725" cy="1325563"/>
          </a:xfrm>
        </p:spPr>
        <p:txBody>
          <a:bodyPr anchor="b">
            <a:normAutofit/>
          </a:bodyPr>
          <a:lstStyle/>
          <a:p>
            <a:r>
              <a:rPr lang="bg-BG" dirty="0"/>
              <a:t>Умение за управление на екипи и проекти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4363-5B7F-F88C-B199-954592B0A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82" y="2982397"/>
            <a:ext cx="6943725" cy="3875603"/>
          </a:xfrm>
        </p:spPr>
        <p:txBody>
          <a:bodyPr>
            <a:normAutofit/>
          </a:bodyPr>
          <a:lstStyle/>
          <a:p>
            <a:r>
              <a:rPr lang="ru-RU" dirty="0"/>
              <a:t>Благодарение на </a:t>
            </a:r>
            <a:r>
              <a:rPr lang="ru-RU" dirty="0" err="1"/>
              <a:t>това</a:t>
            </a:r>
            <a:r>
              <a:rPr lang="ru-RU" dirty="0"/>
              <a:t> умение </a:t>
            </a: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dirty="0" err="1"/>
              <a:t>лесно</a:t>
            </a:r>
            <a:r>
              <a:rPr lang="ru-RU" dirty="0"/>
              <a:t> можем да </a:t>
            </a:r>
            <a:r>
              <a:rPr lang="ru-RU" dirty="0" err="1"/>
              <a:t>ръководим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от хора или </a:t>
            </a:r>
            <a:r>
              <a:rPr lang="ru-RU" dirty="0" err="1"/>
              <a:t>работници</a:t>
            </a:r>
            <a:r>
              <a:rPr lang="ru-RU" dirty="0"/>
              <a:t> за </a:t>
            </a:r>
            <a:r>
              <a:rPr lang="ru-RU" dirty="0" err="1"/>
              <a:t>постигането</a:t>
            </a:r>
            <a:r>
              <a:rPr lang="ru-RU" dirty="0"/>
              <a:t> на задача или обща цел. </a:t>
            </a:r>
            <a:r>
              <a:rPr lang="ru-RU" dirty="0" err="1"/>
              <a:t>Умението</a:t>
            </a:r>
            <a:r>
              <a:rPr lang="ru-RU" dirty="0"/>
              <a:t> за управление на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включва</a:t>
            </a:r>
            <a:r>
              <a:rPr lang="ru-RU" dirty="0"/>
              <a:t> умения за </a:t>
            </a:r>
            <a:r>
              <a:rPr lang="ru-RU" dirty="0" err="1"/>
              <a:t>иницианиране</a:t>
            </a:r>
            <a:r>
              <a:rPr lang="ru-RU" dirty="0"/>
              <a:t>, </a:t>
            </a:r>
            <a:r>
              <a:rPr lang="ru-RU" dirty="0" err="1"/>
              <a:t>планиране</a:t>
            </a:r>
            <a:r>
              <a:rPr lang="ru-RU" dirty="0"/>
              <a:t> и др.</a:t>
            </a:r>
          </a:p>
          <a:p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2FB58-B6AA-2074-61C2-F52936923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4" r="23796" b="-1"/>
          <a:stretch/>
        </p:blipFill>
        <p:spPr>
          <a:xfrm>
            <a:off x="7890250" y="127841"/>
            <a:ext cx="3612857" cy="361285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D0CEC-97BA-D441-F130-CAFD28613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" r="24270" b="-1"/>
          <a:stretch/>
        </p:blipFill>
        <p:spPr>
          <a:xfrm>
            <a:off x="8382836" y="3998678"/>
            <a:ext cx="3233380" cy="2859322"/>
          </a:xfrm>
          <a:custGeom>
            <a:avLst/>
            <a:gdLst/>
            <a:ahLst/>
            <a:cxnLst/>
            <a:rect l="l" t="t" r="r" b="b"/>
            <a:pathLst>
              <a:path w="3316319" h="2932666">
                <a:moveTo>
                  <a:pt x="1660595" y="0"/>
                </a:moveTo>
                <a:lnTo>
                  <a:pt x="3316319" y="0"/>
                </a:lnTo>
                <a:lnTo>
                  <a:pt x="3316319" y="1646632"/>
                </a:lnTo>
                <a:cubicBezTo>
                  <a:pt x="3316319" y="2159685"/>
                  <a:pt x="3081083" y="2618091"/>
                  <a:pt x="2712021" y="2920995"/>
                </a:cubicBezTo>
                <a:lnTo>
                  <a:pt x="2696327" y="2932666"/>
                </a:lnTo>
                <a:lnTo>
                  <a:pt x="0" y="2932666"/>
                </a:lnTo>
                <a:lnTo>
                  <a:pt x="0" y="1651476"/>
                </a:lnTo>
                <a:cubicBezTo>
                  <a:pt x="0" y="739381"/>
                  <a:pt x="743464" y="0"/>
                  <a:pt x="166059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2096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0A2842F-8315-987D-FD25-DA2EA398B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334" r="4533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AF2BD2-229E-3F89-92B9-8723094A4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21667" r="2166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A62455-93B6-E7F7-5BEB-7AF1B4E9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4712"/>
            <a:ext cx="8777257" cy="2581670"/>
          </a:xfrm>
        </p:spPr>
        <p:txBody>
          <a:bodyPr anchor="b"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Умения за управление на времето и организационните умения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E7DC-60E5-ABEB-2B30-A96C944B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2424"/>
            <a:ext cx="8777257" cy="2763899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</a:rPr>
              <a:t>Добрите</a:t>
            </a:r>
            <a:r>
              <a:rPr lang="ru-RU" dirty="0">
                <a:solidFill>
                  <a:srgbClr val="FFFFFF"/>
                </a:solidFill>
              </a:rPr>
              <a:t> умения за </a:t>
            </a:r>
            <a:r>
              <a:rPr lang="ru-RU" dirty="0" err="1">
                <a:solidFill>
                  <a:srgbClr val="FFFFFF"/>
                </a:solidFill>
              </a:rPr>
              <a:t>организиране</a:t>
            </a:r>
            <a:r>
              <a:rPr lang="ru-RU" dirty="0">
                <a:solidFill>
                  <a:srgbClr val="FFFFFF"/>
                </a:solidFill>
              </a:rPr>
              <a:t> и управление на </a:t>
            </a:r>
            <a:r>
              <a:rPr lang="ru-RU" dirty="0" err="1">
                <a:solidFill>
                  <a:srgbClr val="FFFFFF"/>
                </a:solidFill>
              </a:rPr>
              <a:t>времето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ще</a:t>
            </a:r>
            <a:r>
              <a:rPr lang="ru-RU" dirty="0">
                <a:solidFill>
                  <a:srgbClr val="FFFFFF"/>
                </a:solidFill>
              </a:rPr>
              <a:t> ни </a:t>
            </a:r>
            <a:r>
              <a:rPr lang="ru-RU" dirty="0" err="1">
                <a:solidFill>
                  <a:srgbClr val="FFFFFF"/>
                </a:solidFill>
              </a:rPr>
              <a:t>позволяват</a:t>
            </a:r>
            <a:r>
              <a:rPr lang="ru-RU" dirty="0">
                <a:solidFill>
                  <a:srgbClr val="FFFFFF"/>
                </a:solidFill>
              </a:rPr>
              <a:t> да </a:t>
            </a:r>
            <a:r>
              <a:rPr lang="ru-RU" dirty="0" err="1">
                <a:solidFill>
                  <a:srgbClr val="FFFFFF"/>
                </a:solidFill>
              </a:rPr>
              <a:t>работим</a:t>
            </a:r>
            <a:r>
              <a:rPr lang="ru-RU" dirty="0">
                <a:solidFill>
                  <a:srgbClr val="FFFFFF"/>
                </a:solidFill>
              </a:rPr>
              <a:t> "</a:t>
            </a:r>
            <a:r>
              <a:rPr lang="ru-RU" dirty="0" err="1">
                <a:solidFill>
                  <a:srgbClr val="FFFFFF"/>
                </a:solidFill>
              </a:rPr>
              <a:t>по-умно</a:t>
            </a:r>
            <a:r>
              <a:rPr lang="ru-RU" dirty="0">
                <a:solidFill>
                  <a:srgbClr val="FFFFFF"/>
                </a:solidFill>
              </a:rPr>
              <a:t>", а не "по трудно".</a:t>
            </a:r>
          </a:p>
          <a:p>
            <a:endParaRPr lang="bg-BG" dirty="0">
              <a:solidFill>
                <a:srgbClr val="FFFF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EF4E68-4209-401D-9695-1BA62598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9CD86A-B36A-4C71-AE65-B317AE72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856F8064-7965-465D-9A2B-8AA3A9BAB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F086EF7-5D22-4239-837D-A4A39396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EA8F6A-118A-402B-98AF-319F12807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E623DD07-AD56-4AED-95D7-645823047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31B6B69F-C096-4B96-A0EC-63615A106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595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12AF72-0A2D-40D4-A252-24C87E05D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4870" y="0"/>
            <a:ext cx="4257130" cy="6858000"/>
            <a:chOff x="7934870" y="0"/>
            <a:chExt cx="4257130" cy="6858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8A98EA-9E50-4276-960F-ECEAF7766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48949" y="5077229"/>
              <a:ext cx="2643051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3898D6-076D-4851-882A-D47468169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488EFE-4EEE-4339-8F66-31FAF34B4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65646" y="1470520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C8BA76-F88E-472D-B6F3-07C1A1580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4870" y="1"/>
              <a:ext cx="3034340" cy="2483913"/>
            </a:xfrm>
            <a:custGeom>
              <a:avLst/>
              <a:gdLst>
                <a:gd name="connsiteX0" fmla="*/ 39219 w 3034340"/>
                <a:gd name="connsiteY0" fmla="*/ 0 h 2483913"/>
                <a:gd name="connsiteX1" fmla="*/ 2995122 w 3034340"/>
                <a:gd name="connsiteY1" fmla="*/ 0 h 2483913"/>
                <a:gd name="connsiteX2" fmla="*/ 3006509 w 3034340"/>
                <a:gd name="connsiteY2" fmla="*/ 46641 h 2483913"/>
                <a:gd name="connsiteX3" fmla="*/ 2589045 w 3034340"/>
                <a:gd name="connsiteY3" fmla="*/ 1412038 h 2483913"/>
                <a:gd name="connsiteX4" fmla="*/ 1517170 w 3034340"/>
                <a:gd name="connsiteY4" fmla="*/ 2483913 h 2483913"/>
                <a:gd name="connsiteX5" fmla="*/ 445296 w 3034340"/>
                <a:gd name="connsiteY5" fmla="*/ 1412038 h 2483913"/>
                <a:gd name="connsiteX6" fmla="*/ 27832 w 3034340"/>
                <a:gd name="connsiteY6" fmla="*/ 46641 h 24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4340" h="2483913">
                  <a:moveTo>
                    <a:pt x="39219" y="0"/>
                  </a:moveTo>
                  <a:lnTo>
                    <a:pt x="2995122" y="0"/>
                  </a:lnTo>
                  <a:lnTo>
                    <a:pt x="3006509" y="46641"/>
                  </a:lnTo>
                  <a:cubicBezTo>
                    <a:pt x="3099279" y="525788"/>
                    <a:pt x="2960124" y="1040959"/>
                    <a:pt x="2589045" y="1412038"/>
                  </a:cubicBezTo>
                  <a:lnTo>
                    <a:pt x="1517170" y="2483913"/>
                  </a:lnTo>
                  <a:lnTo>
                    <a:pt x="445296" y="1412038"/>
                  </a:lnTo>
                  <a:cubicBezTo>
                    <a:pt x="74217" y="1040959"/>
                    <a:pt x="-64938" y="525788"/>
                    <a:pt x="27832" y="4664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2DFE1D-3FB1-4421-8E87-BA954FD23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7828" y="0"/>
              <a:ext cx="2708425" cy="2263840"/>
            </a:xfrm>
            <a:custGeom>
              <a:avLst/>
              <a:gdLst>
                <a:gd name="connsiteX0" fmla="*/ 46413 w 2708425"/>
                <a:gd name="connsiteY0" fmla="*/ 0 h 2263840"/>
                <a:gd name="connsiteX1" fmla="*/ 2662013 w 2708425"/>
                <a:gd name="connsiteY1" fmla="*/ 0 h 2263840"/>
                <a:gd name="connsiteX2" fmla="*/ 2683584 w 2708425"/>
                <a:gd name="connsiteY2" fmla="*/ 88351 h 2263840"/>
                <a:gd name="connsiteX3" fmla="*/ 2310959 w 2708425"/>
                <a:gd name="connsiteY3" fmla="*/ 1307094 h 2263840"/>
                <a:gd name="connsiteX4" fmla="*/ 1354213 w 2708425"/>
                <a:gd name="connsiteY4" fmla="*/ 2263840 h 2263840"/>
                <a:gd name="connsiteX5" fmla="*/ 397467 w 2708425"/>
                <a:gd name="connsiteY5" fmla="*/ 1307094 h 2263840"/>
                <a:gd name="connsiteX6" fmla="*/ 24842 w 2708425"/>
                <a:gd name="connsiteY6" fmla="*/ 88351 h 226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425" h="2263840">
                  <a:moveTo>
                    <a:pt x="46413" y="0"/>
                  </a:moveTo>
                  <a:lnTo>
                    <a:pt x="2662013" y="0"/>
                  </a:lnTo>
                  <a:lnTo>
                    <a:pt x="2683584" y="88351"/>
                  </a:lnTo>
                  <a:cubicBezTo>
                    <a:pt x="2766390" y="516035"/>
                    <a:pt x="2642182" y="975871"/>
                    <a:pt x="2310959" y="1307094"/>
                  </a:cubicBezTo>
                  <a:lnTo>
                    <a:pt x="1354213" y="2263840"/>
                  </a:lnTo>
                  <a:lnTo>
                    <a:pt x="397467" y="1307094"/>
                  </a:lnTo>
                  <a:cubicBezTo>
                    <a:pt x="66245" y="975871"/>
                    <a:pt x="-57964" y="516035"/>
                    <a:pt x="24842" y="88351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5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1CBF5-16A7-3641-07EB-E8C87926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5505994" cy="1325563"/>
          </a:xfrm>
        </p:spPr>
        <p:txBody>
          <a:bodyPr>
            <a:normAutofit/>
          </a:bodyPr>
          <a:lstStyle/>
          <a:p>
            <a:r>
              <a:rPr lang="bg-BG" sz="3100"/>
              <a:t>Умения за решаване на проблеми и аналитични умения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52EA-685B-C4C5-B1D5-C1C6FB54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483913"/>
            <a:ext cx="5505994" cy="3693049"/>
          </a:xfrm>
        </p:spPr>
        <p:txBody>
          <a:bodyPr>
            <a:normAutofit/>
          </a:bodyPr>
          <a:lstStyle/>
          <a:p>
            <a:r>
              <a:rPr lang="ru-RU" dirty="0"/>
              <a:t>Те ни </a:t>
            </a:r>
            <a:r>
              <a:rPr lang="ru-RU" dirty="0" err="1"/>
              <a:t>помагат</a:t>
            </a:r>
            <a:r>
              <a:rPr lang="ru-RU" dirty="0"/>
              <a:t> да </a:t>
            </a:r>
            <a:r>
              <a:rPr lang="ru-RU" dirty="0" err="1"/>
              <a:t>определяме</a:t>
            </a:r>
            <a:r>
              <a:rPr lang="ru-RU" dirty="0"/>
              <a:t> и </a:t>
            </a:r>
            <a:r>
              <a:rPr lang="ru-RU" dirty="0" err="1"/>
              <a:t>анализираме</a:t>
            </a:r>
            <a:r>
              <a:rPr lang="ru-RU" dirty="0"/>
              <a:t> </a:t>
            </a:r>
            <a:r>
              <a:rPr lang="ru-RU" dirty="0" err="1"/>
              <a:t>източника</a:t>
            </a:r>
            <a:r>
              <a:rPr lang="ru-RU" dirty="0"/>
              <a:t> на даден проблем и да намерим </a:t>
            </a:r>
            <a:r>
              <a:rPr lang="ru-RU" dirty="0" err="1"/>
              <a:t>ефективно</a:t>
            </a:r>
            <a:r>
              <a:rPr lang="ru-RU" dirty="0"/>
              <a:t> решение за него,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подобрява</a:t>
            </a:r>
            <a:r>
              <a:rPr lang="ru-RU" dirty="0"/>
              <a:t> </a:t>
            </a:r>
            <a:r>
              <a:rPr lang="ru-RU" dirty="0" err="1"/>
              <a:t>нашите</a:t>
            </a:r>
            <a:r>
              <a:rPr lang="ru-RU" dirty="0"/>
              <a:t> </a:t>
            </a:r>
            <a:r>
              <a:rPr lang="ru-RU" dirty="0" err="1"/>
              <a:t>професионални</a:t>
            </a:r>
            <a:r>
              <a:rPr lang="ru-RU" dirty="0"/>
              <a:t> умения. </a:t>
            </a:r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D4970-F260-5206-512C-B541CCB9A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98" r="3" b="4178"/>
          <a:stretch/>
        </p:blipFill>
        <p:spPr>
          <a:xfrm>
            <a:off x="6360177" y="1934966"/>
            <a:ext cx="5831823" cy="3046917"/>
          </a:xfrm>
          <a:custGeom>
            <a:avLst/>
            <a:gdLst/>
            <a:ahLst/>
            <a:cxnLst/>
            <a:rect l="l" t="t" r="r" b="b"/>
            <a:pathLst>
              <a:path w="5831823" h="3046917">
                <a:moveTo>
                  <a:pt x="4630021" y="7292"/>
                </a:moveTo>
                <a:lnTo>
                  <a:pt x="5831823" y="7292"/>
                </a:lnTo>
                <a:lnTo>
                  <a:pt x="5831823" y="2450538"/>
                </a:lnTo>
                <a:lnTo>
                  <a:pt x="5800042" y="2493038"/>
                </a:lnTo>
                <a:cubicBezTo>
                  <a:pt x="5520878" y="2831307"/>
                  <a:pt x="5098400" y="3046917"/>
                  <a:pt x="4625556" y="3046917"/>
                </a:cubicBezTo>
                <a:lnTo>
                  <a:pt x="3107978" y="3046917"/>
                </a:lnTo>
                <a:lnTo>
                  <a:pt x="3107978" y="1529337"/>
                </a:lnTo>
                <a:cubicBezTo>
                  <a:pt x="3107978" y="688726"/>
                  <a:pt x="3789410" y="7292"/>
                  <a:pt x="4630021" y="7292"/>
                </a:cubicBezTo>
                <a:close/>
                <a:moveTo>
                  <a:pt x="0" y="0"/>
                </a:moveTo>
                <a:lnTo>
                  <a:pt x="1517580" y="0"/>
                </a:lnTo>
                <a:cubicBezTo>
                  <a:pt x="2358191" y="0"/>
                  <a:pt x="3039624" y="681433"/>
                  <a:pt x="3039624" y="1522044"/>
                </a:cubicBezTo>
                <a:lnTo>
                  <a:pt x="3039624" y="3039623"/>
                </a:lnTo>
                <a:lnTo>
                  <a:pt x="1522045" y="3039623"/>
                </a:lnTo>
                <a:cubicBezTo>
                  <a:pt x="681434" y="3039623"/>
                  <a:pt x="0" y="2358190"/>
                  <a:pt x="0" y="15175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0942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olor Fill">
            <a:extLst>
              <a:ext uri="{FF2B5EF4-FFF2-40B4-BE49-F238E27FC236}">
                <a16:creationId xmlns:a16="http://schemas.microsoft.com/office/drawing/2014/main" id="{F74280F7-820D-43DE-BE07-57E20B27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0D38EB-2A08-4E2B-B68A-FD0969BDC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56186" y="623464"/>
            <a:ext cx="2932765" cy="6234536"/>
            <a:chOff x="9256186" y="623464"/>
            <a:chExt cx="2932765" cy="623453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E4CF4D6-229D-4633-93D4-F435628A3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04993" y="3584499"/>
              <a:ext cx="491650" cy="491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6EE9A43-080A-4F90-9421-EB57CC29F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86258" y="623464"/>
              <a:ext cx="273097" cy="27309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Graphic 9">
              <a:extLst>
                <a:ext uri="{FF2B5EF4-FFF2-40B4-BE49-F238E27FC236}">
                  <a16:creationId xmlns:a16="http://schemas.microsoft.com/office/drawing/2014/main" id="{2A5F65B2-0B21-4143-84D1-6F0204249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9296194" y="3965242"/>
              <a:ext cx="2852750" cy="2932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Graphic 9">
              <a:extLst>
                <a:ext uri="{FF2B5EF4-FFF2-40B4-BE49-F238E27FC236}">
                  <a16:creationId xmlns:a16="http://schemas.microsoft.com/office/drawing/2014/main" id="{2D14CDD6-A53F-4482-AEE9-D2CBF1211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9464422" y="4151472"/>
              <a:ext cx="2485741" cy="255546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3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C1D69-BA8B-9D35-521C-43404D59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58952"/>
            <a:ext cx="4876800" cy="1325563"/>
          </a:xfrm>
        </p:spPr>
        <p:txBody>
          <a:bodyPr anchor="b">
            <a:normAutofit/>
          </a:bodyPr>
          <a:lstStyle/>
          <a:p>
            <a:r>
              <a:rPr lang="bg-BG" sz="3700" dirty="0"/>
              <a:t>Креативност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D931-DEAB-A178-1DE0-C3CAC195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86000"/>
            <a:ext cx="4876800" cy="3870325"/>
          </a:xfrm>
        </p:spPr>
        <p:txBody>
          <a:bodyPr>
            <a:normAutofit/>
          </a:bodyPr>
          <a:lstStyle/>
          <a:p>
            <a:r>
              <a:rPr lang="ru-RU" dirty="0"/>
              <a:t>Благодарение на </a:t>
            </a:r>
            <a:r>
              <a:rPr lang="ru-RU" dirty="0" err="1"/>
              <a:t>творческото</a:t>
            </a:r>
            <a:r>
              <a:rPr lang="ru-RU" dirty="0"/>
              <a:t> </a:t>
            </a:r>
            <a:r>
              <a:rPr lang="ru-RU" dirty="0" err="1"/>
              <a:t>мислене</a:t>
            </a:r>
            <a:r>
              <a:rPr lang="ru-RU" dirty="0"/>
              <a:t> </a:t>
            </a: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dirty="0" err="1"/>
              <a:t>използваме</a:t>
            </a:r>
            <a:r>
              <a:rPr lang="ru-RU" dirty="0"/>
              <a:t> </a:t>
            </a:r>
            <a:r>
              <a:rPr lang="ru-RU" dirty="0" err="1"/>
              <a:t>въображението</a:t>
            </a:r>
            <a:r>
              <a:rPr lang="ru-RU" dirty="0"/>
              <a:t> си за </a:t>
            </a:r>
            <a:r>
              <a:rPr lang="ru-RU" dirty="0" err="1"/>
              <a:t>генериране</a:t>
            </a:r>
            <a:r>
              <a:rPr lang="ru-RU" dirty="0"/>
              <a:t> на нови идеи, </a:t>
            </a:r>
            <a:r>
              <a:rPr lang="ru-RU" dirty="0" err="1"/>
              <a:t>както</a:t>
            </a:r>
            <a:r>
              <a:rPr lang="ru-RU" dirty="0"/>
              <a:t> и  </a:t>
            </a:r>
            <a:r>
              <a:rPr lang="ru-RU" dirty="0" err="1"/>
              <a:t>решаването</a:t>
            </a:r>
            <a:r>
              <a:rPr lang="ru-RU" dirty="0"/>
              <a:t> на задача или проблем по нов и различен начин.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умение ни </a:t>
            </a:r>
            <a:r>
              <a:rPr lang="ru-RU" dirty="0" err="1"/>
              <a:t>позволява</a:t>
            </a:r>
            <a:r>
              <a:rPr lang="ru-RU" dirty="0"/>
              <a:t> да </a:t>
            </a:r>
            <a:r>
              <a:rPr lang="ru-RU" dirty="0" err="1"/>
              <a:t>разрешаваме</a:t>
            </a:r>
            <a:r>
              <a:rPr lang="ru-RU" dirty="0"/>
              <a:t> </a:t>
            </a:r>
            <a:r>
              <a:rPr lang="ru-RU" dirty="0" err="1"/>
              <a:t>сложни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професионален</a:t>
            </a:r>
            <a:r>
              <a:rPr lang="ru-RU" dirty="0"/>
              <a:t> план.</a:t>
            </a:r>
          </a:p>
          <a:p>
            <a:endParaRPr lang="bg-BG" dirty="0"/>
          </a:p>
        </p:txBody>
      </p:sp>
      <p:pic>
        <p:nvPicPr>
          <p:cNvPr id="7" name="Picture 6" descr="A picture containing text, person, light&#10;&#10;Description automatically generated">
            <a:extLst>
              <a:ext uri="{FF2B5EF4-FFF2-40B4-BE49-F238E27FC236}">
                <a16:creationId xmlns:a16="http://schemas.microsoft.com/office/drawing/2014/main" id="{99EC3A60-A8F9-A51C-FA79-7C38C698B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126" y="499575"/>
            <a:ext cx="3320008" cy="3320007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C53DF-54EE-3BE5-360C-327EE3C34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96" b="-5"/>
          <a:stretch/>
        </p:blipFill>
        <p:spPr>
          <a:xfrm>
            <a:off x="9232224" y="1189185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2800E-9DC1-26EA-D6A0-1A0540D14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9" r="-6" b="-6"/>
          <a:stretch/>
        </p:blipFill>
        <p:spPr>
          <a:xfrm>
            <a:off x="5829515" y="4005250"/>
            <a:ext cx="3233380" cy="2859322"/>
          </a:xfrm>
          <a:custGeom>
            <a:avLst/>
            <a:gdLst/>
            <a:ahLst/>
            <a:cxnLst/>
            <a:rect l="l" t="t" r="r" b="b"/>
            <a:pathLst>
              <a:path w="3316319" h="2932666">
                <a:moveTo>
                  <a:pt x="1660595" y="0"/>
                </a:moveTo>
                <a:lnTo>
                  <a:pt x="3316319" y="0"/>
                </a:lnTo>
                <a:lnTo>
                  <a:pt x="3316319" y="1646632"/>
                </a:lnTo>
                <a:cubicBezTo>
                  <a:pt x="3316319" y="2159685"/>
                  <a:pt x="3081083" y="2618091"/>
                  <a:pt x="2712021" y="2920995"/>
                </a:cubicBezTo>
                <a:lnTo>
                  <a:pt x="2696327" y="2932666"/>
                </a:lnTo>
                <a:lnTo>
                  <a:pt x="0" y="2932666"/>
                </a:lnTo>
                <a:lnTo>
                  <a:pt x="0" y="1651476"/>
                </a:lnTo>
                <a:cubicBezTo>
                  <a:pt x="0" y="739381"/>
                  <a:pt x="743464" y="0"/>
                  <a:pt x="166059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8818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66C115EF-F0EA-46A7-A25C-125D26FA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97BF6B6D-C479-40CF-B042-7D70D828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F86C3C-FC48-4AB2-97FA-F4AC7F6F3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9089" y="-3532"/>
            <a:ext cx="4449863" cy="4717820"/>
            <a:chOff x="7739089" y="-3532"/>
            <a:chExt cx="4449863" cy="47178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B5D76F-FCC4-4521-916F-491D822D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22630" y="4023444"/>
              <a:ext cx="514757" cy="5169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8D89A6-8111-4B9B-A1BB-F448E802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627" y="340461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6C325F3-A534-44C6-B6E1-1F0DD4D6D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39089" y="-3532"/>
              <a:ext cx="3875603" cy="387560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ure">
            <a:extLst>
              <a:ext uri="{FF2B5EF4-FFF2-40B4-BE49-F238E27FC236}">
                <a16:creationId xmlns:a16="http://schemas.microsoft.com/office/drawing/2014/main" id="{C1E15FC6-E547-48B3-9AD4-3945840EC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CF44E-7581-646F-E1B6-15C9FBB0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6943725" cy="1325563"/>
          </a:xfrm>
        </p:spPr>
        <p:txBody>
          <a:bodyPr anchor="b">
            <a:normAutofit/>
          </a:bodyPr>
          <a:lstStyle/>
          <a:p>
            <a:r>
              <a:rPr lang="bg-BG" dirty="0"/>
              <a:t>Други важни умения са: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3BAC-5CBA-001F-4969-F4EAA86C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6943725" cy="3875603"/>
          </a:xfrm>
        </p:spPr>
        <p:txBody>
          <a:bodyPr>
            <a:normAutofit/>
          </a:bodyPr>
          <a:lstStyle/>
          <a:p>
            <a:r>
              <a:rPr lang="ru-RU" dirty="0"/>
              <a:t>Умение за управление на </a:t>
            </a:r>
            <a:r>
              <a:rPr lang="ru-RU" dirty="0" err="1"/>
              <a:t>стреса</a:t>
            </a:r>
            <a:r>
              <a:rPr lang="ru-RU" dirty="0"/>
              <a:t>, умение за </a:t>
            </a:r>
            <a:r>
              <a:rPr lang="ru-RU" dirty="0" err="1"/>
              <a:t>спазване</a:t>
            </a:r>
            <a:r>
              <a:rPr lang="ru-RU" dirty="0"/>
              <a:t> на </a:t>
            </a:r>
            <a:r>
              <a:rPr lang="ru-RU" dirty="0" err="1"/>
              <a:t>работната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, </a:t>
            </a:r>
            <a:r>
              <a:rPr lang="ru-RU" dirty="0" err="1"/>
              <a:t>презентационни</a:t>
            </a:r>
            <a:r>
              <a:rPr lang="ru-RU" dirty="0"/>
              <a:t> умения, умения за работа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en-US" dirty="0"/>
              <a:t>CAD </a:t>
            </a:r>
            <a:r>
              <a:rPr lang="bg-BG" dirty="0"/>
              <a:t>софтуер и други</a:t>
            </a:r>
            <a:r>
              <a:rPr lang="ru-RU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D7D5B-3867-77D4-8BE4-151709844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0" r="30939" b="-2"/>
          <a:stretch/>
        </p:blipFill>
        <p:spPr>
          <a:xfrm>
            <a:off x="7890250" y="127841"/>
            <a:ext cx="3612857" cy="3612856"/>
          </a:xfrm>
          <a:custGeom>
            <a:avLst/>
            <a:gdLst/>
            <a:ahLst/>
            <a:cxnLst/>
            <a:rect l="l" t="t" r="r" b="b"/>
            <a:pathLst>
              <a:path w="3646992" h="3646991">
                <a:moveTo>
                  <a:pt x="0" y="0"/>
                </a:moveTo>
                <a:lnTo>
                  <a:pt x="1820818" y="0"/>
                </a:lnTo>
                <a:cubicBezTo>
                  <a:pt x="2829397" y="0"/>
                  <a:pt x="3646992" y="817595"/>
                  <a:pt x="3646992" y="1826174"/>
                </a:cubicBezTo>
                <a:lnTo>
                  <a:pt x="3646992" y="3646991"/>
                </a:lnTo>
                <a:lnTo>
                  <a:pt x="1826174" y="3646991"/>
                </a:lnTo>
                <a:cubicBezTo>
                  <a:pt x="817595" y="3646991"/>
                  <a:pt x="0" y="2829396"/>
                  <a:pt x="0" y="1820817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1814D-5A43-6F0C-F021-49E38B246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04" r="2790" b="-4"/>
          <a:stretch/>
        </p:blipFill>
        <p:spPr>
          <a:xfrm>
            <a:off x="8382836" y="3998678"/>
            <a:ext cx="3233380" cy="2859322"/>
          </a:xfrm>
          <a:custGeom>
            <a:avLst/>
            <a:gdLst/>
            <a:ahLst/>
            <a:cxnLst/>
            <a:rect l="l" t="t" r="r" b="b"/>
            <a:pathLst>
              <a:path w="3316319" h="2932666">
                <a:moveTo>
                  <a:pt x="1660595" y="0"/>
                </a:moveTo>
                <a:lnTo>
                  <a:pt x="3316319" y="0"/>
                </a:lnTo>
                <a:lnTo>
                  <a:pt x="3316319" y="1646632"/>
                </a:lnTo>
                <a:cubicBezTo>
                  <a:pt x="3316319" y="2159685"/>
                  <a:pt x="3081083" y="2618091"/>
                  <a:pt x="2712021" y="2920995"/>
                </a:cubicBezTo>
                <a:lnTo>
                  <a:pt x="2696327" y="2932666"/>
                </a:lnTo>
                <a:lnTo>
                  <a:pt x="0" y="2932666"/>
                </a:lnTo>
                <a:lnTo>
                  <a:pt x="0" y="1651476"/>
                </a:lnTo>
                <a:cubicBezTo>
                  <a:pt x="0" y="739381"/>
                  <a:pt x="743464" y="0"/>
                  <a:pt x="166059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6615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335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Nova</vt:lpstr>
      <vt:lpstr>TropicVTI</vt:lpstr>
      <vt:lpstr>Европейска седмица на професионалните умения</vt:lpstr>
      <vt:lpstr>PowerPoint Presentation</vt:lpstr>
      <vt:lpstr>Какви умения придобиваме в училище, които ще ни бъдат нужни за професията?</vt:lpstr>
      <vt:lpstr>Работа в екип и комуникативни умения</vt:lpstr>
      <vt:lpstr>Умение за управление на екипи и проекти</vt:lpstr>
      <vt:lpstr>Умения за управление на времето и организационните умения</vt:lpstr>
      <vt:lpstr>Умения за решаване на проблеми и аналитични умения</vt:lpstr>
      <vt:lpstr>Креативност</vt:lpstr>
      <vt:lpstr>Други важни умения са: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Европейска седмица на професионалните умения</dc:title>
  <dc:creator>Тодор Г. Грудев</dc:creator>
  <cp:lastModifiedBy>Тодор Г. Грудев</cp:lastModifiedBy>
  <cp:revision>1</cp:revision>
  <dcterms:created xsi:type="dcterms:W3CDTF">2022-11-14T13:40:19Z</dcterms:created>
  <dcterms:modified xsi:type="dcterms:W3CDTF">2022-11-14T17:26:39Z</dcterms:modified>
</cp:coreProperties>
</file>