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5" r:id="rId6"/>
    <p:sldId id="264" r:id="rId7"/>
    <p:sldId id="257" r:id="rId8"/>
    <p:sldId id="258" r:id="rId9"/>
    <p:sldId id="261" r:id="rId10"/>
    <p:sldId id="259" r:id="rId11"/>
    <p:sldId id="260" r:id="rId12"/>
    <p:sldId id="262" r:id="rId13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6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1DE38E-FBF8-4827-9E33-C82DD1306374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D331BE-4A26-441F-AE74-A51A4C94AC14}" type="slidenum">
              <a:rPr lang="bg-BG" noProof="1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461217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6DEBCA-1E0F-4AFB-8F14-478316943CD5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1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F6B3765-1535-41FB-A927-AAD2D1E85382}" type="slidenum">
              <a:rPr lang="bg-BG" noProof="1" dirty="0" smtClean="0"/>
              <a:t>‹#›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F6B3765-1535-41FB-A927-AAD2D1E85382}" type="slidenum">
              <a:rPr lang="bg-BG" noProof="1" smtClean="0"/>
              <a:t>1</a:t>
            </a:fld>
            <a:endParaRPr lang="bg-BG" noProof="1"/>
          </a:p>
        </p:txBody>
      </p:sp>
    </p:spTree>
    <p:extLst>
      <p:ext uri="{BB962C8B-B14F-4D97-AF65-F5344CB8AC3E}">
        <p14:creationId xmlns:p14="http://schemas.microsoft.com/office/powerpoint/2010/main" val="299427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2209800" y="4464028"/>
            <a:ext cx="9144000" cy="1641490"/>
          </a:xfrm>
        </p:spPr>
        <p:txBody>
          <a:bodyPr wrap="none" rtlCol="0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1"/>
              <a:t>Щракнете, за да редактирате стила на подзаглавието в образеца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D835C0-B190-48B0-AB5D-4E8A1CA01F63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839788" y="4367160"/>
            <a:ext cx="10515600" cy="81935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5186516"/>
            <a:ext cx="10514012" cy="682472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170B8-CAB1-4180-95CE-CFAE9814C4E8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3534344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489399"/>
            <a:ext cx="10514012" cy="1501826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6455C7-5676-4ED9-B360-F0F8DC43FCEB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1446212" y="372940"/>
            <a:ext cx="9302752" cy="2992904"/>
          </a:xfrm>
        </p:spPr>
        <p:txBody>
          <a:bodyPr rtlCol="0" anchor="ctr"/>
          <a:lstStyle>
            <a:lvl1pPr>
              <a:defRPr sz="44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12" name="Контейнер за текст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73372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4509544"/>
            <a:ext cx="10512424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838200" y="6364165"/>
            <a:ext cx="2743200" cy="365125"/>
          </a:xfrm>
        </p:spPr>
        <p:txBody>
          <a:bodyPr rtlCol="0"/>
          <a:lstStyle/>
          <a:p>
            <a:pPr rtl="0"/>
            <a:fld id="{30C69784-0EAB-4769-94E6-7A9BE1D0689F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64165"/>
            <a:ext cx="4114800" cy="365125"/>
          </a:xfrm>
        </p:spPr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>
          <a:xfrm>
            <a:off x="8610600" y="6364165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  <p:sp>
        <p:nvSpPr>
          <p:cNvPr id="9" name="Текстово поле 8"/>
          <p:cNvSpPr txBox="1"/>
          <p:nvPr/>
        </p:nvSpPr>
        <p:spPr>
          <a:xfrm>
            <a:off x="1111044" y="79463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bg-BG" sz="8000" noProof="1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0437812" y="275101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bg-BG" sz="8000" noProof="1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изи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839788" y="2326967"/>
            <a:ext cx="10515600" cy="2511835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4850581"/>
            <a:ext cx="10514012" cy="1140644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997A2A-CBEA-4E24-A848-EFEC5FC6795F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7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337282" y="1885950"/>
            <a:ext cx="2946866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8" name="Контейнер за текст 3"/>
          <p:cNvSpPr>
            <a:spLocks noGrp="1"/>
          </p:cNvSpPr>
          <p:nvPr>
            <p:ph type="body" sz="half" idx="15" hasCustomPrompt="1"/>
          </p:nvPr>
        </p:nvSpPr>
        <p:spPr>
          <a:xfrm>
            <a:off x="1356798" y="2571750"/>
            <a:ext cx="2927350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9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10" name="Контейнер за текст 3"/>
          <p:cNvSpPr>
            <a:spLocks noGrp="1"/>
          </p:cNvSpPr>
          <p:nvPr>
            <p:ph type="body" sz="half" idx="16" hasCustomPrompt="1"/>
          </p:nvPr>
        </p:nvSpPr>
        <p:spPr>
          <a:xfrm>
            <a:off x="4577441" y="2571750"/>
            <a:ext cx="2946794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11" name="Контейнер за 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12" name="Контейнер за текст 3"/>
          <p:cNvSpPr>
            <a:spLocks noGrp="1"/>
          </p:cNvSpPr>
          <p:nvPr>
            <p:ph type="body" sz="half" idx="17" hasCustomPrompt="1"/>
          </p:nvPr>
        </p:nvSpPr>
        <p:spPr>
          <a:xfrm>
            <a:off x="7829035" y="2571750"/>
            <a:ext cx="29321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49170-FFAB-4285-A95E-70BFE7259124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лона с 3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19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332085" y="4297503"/>
            <a:ext cx="29400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0" name="Контейнер за картина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21" name="Контейнер за текст 3"/>
          <p:cNvSpPr>
            <a:spLocks noGrp="1"/>
          </p:cNvSpPr>
          <p:nvPr>
            <p:ph type="body" sz="half" idx="18" hasCustomPrompt="1"/>
          </p:nvPr>
        </p:nvSpPr>
        <p:spPr>
          <a:xfrm>
            <a:off x="1332085" y="4873765"/>
            <a:ext cx="2940050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2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997" y="4297503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3" name="Контейнер за картина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24" name="Контейнер за текст 3"/>
          <p:cNvSpPr>
            <a:spLocks noGrp="1"/>
          </p:cNvSpPr>
          <p:nvPr>
            <p:ph type="body" sz="half" idx="19" hasCustomPrompt="1"/>
          </p:nvPr>
        </p:nvSpPr>
        <p:spPr>
          <a:xfrm>
            <a:off x="4567644" y="4873764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5" name="Контейнер за 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7804322" y="4297503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26" name="Контейнер за картина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27" name="Контейнер за текст 3"/>
          <p:cNvSpPr>
            <a:spLocks noGrp="1"/>
          </p:cNvSpPr>
          <p:nvPr>
            <p:ph type="body" sz="half" idx="20" hasCustomPrompt="1"/>
          </p:nvPr>
        </p:nvSpPr>
        <p:spPr>
          <a:xfrm>
            <a:off x="7804197" y="4873762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6FF3B1-3BDE-4DC4-8E8B-5323D91E00A2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29996D-1990-48AC-A19A-E5B67DEE4D87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65F6DE-2EEA-4E60-BE8E-4140B8AD6E9F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9738C-3FD0-474F-9469-AB0FB9568887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1"/>
          <p:cNvSpPr>
            <a:spLocks noGrp="1"/>
          </p:cNvSpPr>
          <p:nvPr>
            <p:ph type="ctrTitle" hasCustomPrompt="1"/>
          </p:nvPr>
        </p:nvSpPr>
        <p:spPr>
          <a:xfrm>
            <a:off x="854532" y="4464028"/>
            <a:ext cx="9144000" cy="1641490"/>
          </a:xfrm>
        </p:spPr>
        <p:txBody>
          <a:bodyPr wrap="none" rtlCol="0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8" name="Подзаглавие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bg-BG" noProof="1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5986D5-0081-49C1-8940-C34F532B6539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sz="half" idx="1" hasCustomPrompt="1"/>
          </p:nvPr>
        </p:nvSpPr>
        <p:spPr>
          <a:xfrm>
            <a:off x="1120000" y="1825625"/>
            <a:ext cx="5025216" cy="4351338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6319840" y="1825625"/>
            <a:ext cx="5033960" cy="4351338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6A715A-2AAF-45F7-BD7E-024298C23817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 hasCustomPrompt="1"/>
          </p:nvPr>
        </p:nvSpPr>
        <p:spPr>
          <a:xfrm>
            <a:off x="1120000" y="1681163"/>
            <a:ext cx="5025216" cy="823912"/>
          </a:xfrm>
        </p:spPr>
        <p:txBody>
          <a:bodyPr rtlCol="0"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4" name="Контейнер на съдържание 3"/>
          <p:cNvSpPr>
            <a:spLocks noGrp="1"/>
          </p:cNvSpPr>
          <p:nvPr>
            <p:ph sz="half" idx="2" hasCustomPrompt="1"/>
          </p:nvPr>
        </p:nvSpPr>
        <p:spPr>
          <a:xfrm>
            <a:off x="1120000" y="2505075"/>
            <a:ext cx="5025216" cy="3684588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5" name="Контейнер за 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 rtl="0">
              <a:buNone/>
            </a:pPr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6" name="Контейнер на съдържание 5"/>
          <p:cNvSpPr>
            <a:spLocks noGrp="1"/>
          </p:cNvSpPr>
          <p:nvPr>
            <p:ph sz="quarter" idx="4" hasCustomPrompt="1"/>
          </p:nvPr>
        </p:nvSpPr>
        <p:spPr>
          <a:xfrm>
            <a:off x="6319840" y="2505075"/>
            <a:ext cx="5035548" cy="3684588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C43A37-FE28-44A4-BCFA-5860A728BCBB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8" name="Контейнер за долен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9" name="Контейнер за номер на слайд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C730CD-21BF-4259-A318-3DDC389E1CB5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4" name="Контейнер за долен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5" name="Контейнер за номер на слайд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EDF258-E187-417B-9192-93BA94CD9DED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3" name="Контейнер за долен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на съдържание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930E3F-EAB3-477A-9ACB-6543F959E08E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картина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bg-BG" noProof="1"/>
              <a:t>Щракнете върху иконата, за да добавите картина</a:t>
            </a:r>
          </a:p>
        </p:txBody>
      </p:sp>
      <p:sp>
        <p:nvSpPr>
          <p:cNvPr id="4" name="Контейнер за 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1120000" y="2057400"/>
            <a:ext cx="3652025" cy="3811588"/>
          </a:xfrm>
        </p:spPr>
        <p:txBody>
          <a:bodyPr rtlCol="0"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297818-F4B1-4B94-8D62-C335231E63A0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bg-BG" noProof="1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bg-BG" noProof="1" dirty="0" smtClean="0"/>
              <a:t>‹#›</a:t>
            </a:fld>
            <a:endParaRPr lang="bg-BG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bg-BG" noProof="1"/>
              <a:t>Щракнете, за да редактирате стила на заглавието в образеца</a:t>
            </a:r>
          </a:p>
        </p:txBody>
      </p:sp>
      <p:sp>
        <p:nvSpPr>
          <p:cNvPr id="3" name="Контейнер за текст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bg-BG" noProof="1"/>
              <a:t>Щракнете, за да редактирате стилове на текст в образеца</a:t>
            </a:r>
          </a:p>
          <a:p>
            <a:pPr lvl="1" rtl="0"/>
            <a:r>
              <a:rPr lang="bg-BG" noProof="1"/>
              <a:t>Второ ниво</a:t>
            </a:r>
          </a:p>
          <a:p>
            <a:pPr lvl="2" rtl="0"/>
            <a:r>
              <a:rPr lang="bg-BG" noProof="1"/>
              <a:t>Трето ниво</a:t>
            </a:r>
          </a:p>
          <a:p>
            <a:pPr lvl="3" rtl="0"/>
            <a:r>
              <a:rPr lang="bg-BG" noProof="1"/>
              <a:t>Четвърто ниво</a:t>
            </a:r>
          </a:p>
          <a:p>
            <a:pPr lvl="4" rtl="0"/>
            <a:r>
              <a:rPr lang="bg-BG" noProof="1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700854DF-8FAF-4B78-B700-DC68C90F7D3A}" type="datetime1">
              <a:rPr lang="bg-BG" noProof="1" smtClean="0"/>
              <a:t>13.11.2022 г.</a:t>
            </a:fld>
            <a:endParaRPr lang="bg-BG" noProof="1"/>
          </a:p>
        </p:txBody>
      </p:sp>
      <p:sp>
        <p:nvSpPr>
          <p:cNvPr id="5" name="Контейнер за долен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endParaRPr lang="bg-BG" noProof="1"/>
          </a:p>
        </p:txBody>
      </p:sp>
      <p:sp>
        <p:nvSpPr>
          <p:cNvPr id="6" name="Контейнер за номер на слайд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rtl="0"/>
            <a:fld id="{6D22F896-40B5-4ADD-8801-0D06FADFA095}" type="slidenum">
              <a:rPr lang="bg-BG" noProof="1" dirty="0" smtClean="0"/>
              <a:pPr rtl="0"/>
              <a:t>‹#›</a:t>
            </a:fld>
            <a:endParaRPr lang="bg-BG" noProof="1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 descr="отблизо изображение на вълните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1000"/>
          </a:blip>
          <a:srcRect l="9091" t="3462" b="19929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249"/>
            <a:ext cx="9144000" cy="1641490"/>
          </a:xfrm>
        </p:spPr>
        <p:txBody>
          <a:bodyPr rtlCol="0">
            <a:normAutofit/>
          </a:bodyPr>
          <a:lstStyle/>
          <a:p>
            <a:pPr algn="ctr"/>
            <a:r>
              <a:rPr lang="bg-BG" sz="8000" noProof="1">
                <a:latin typeface="Bahnschrift SemiBold SemiConden" panose="020B0502040204020203" pitchFamily="34" charset="0"/>
              </a:rPr>
              <a:t>ЯЗОВИР ЖРЕБЧЕВО</a:t>
            </a: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D9D33B51-4016-4B9B-B0DB-93D26CD053DF}"/>
              </a:ext>
            </a:extLst>
          </p:cNvPr>
          <p:cNvSpPr txBox="1"/>
          <p:nvPr/>
        </p:nvSpPr>
        <p:spPr>
          <a:xfrm>
            <a:off x="3012140" y="5181599"/>
            <a:ext cx="650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/>
              <a:t>Изготвил: Нелина Попова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92B81B4C-52B6-442E-8922-65E1D8F6B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025" y="1939565"/>
            <a:ext cx="10287950" cy="2688996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latin typeface="Century Schoolbook" panose="02040604050505020304" pitchFamily="18" charset="0"/>
              </a:rPr>
              <a:t>Приемственост между поколенията в професионалния път по стъпките на главния проектант на язовир „</a:t>
            </a:r>
            <a:r>
              <a:rPr lang="bg-BG" b="1" dirty="0" err="1">
                <a:latin typeface="Century Schoolbook" panose="02040604050505020304" pitchFamily="18" charset="0"/>
              </a:rPr>
              <a:t>Жребчево</a:t>
            </a:r>
            <a:r>
              <a:rPr lang="bg-BG" b="1" dirty="0">
                <a:latin typeface="Century Schoolbook" panose="02040604050505020304" pitchFamily="18" charset="0"/>
              </a:rPr>
              <a:t>“. Презентация на наследничка, ученичка от специалност водно строителство</a:t>
            </a:r>
            <a:r>
              <a:rPr lang="en-US" b="1" dirty="0">
                <a:latin typeface="Century Schoolbook" panose="02040604050505020304" pitchFamily="18" charset="0"/>
              </a:rPr>
              <a:t>.</a:t>
            </a:r>
            <a:endParaRPr lang="bg-BG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AF61D6B-5C92-4D50-8DBC-577F8EC5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6" y="1039907"/>
            <a:ext cx="4787150" cy="16002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Candara Light" panose="020E0502030303020204" pitchFamily="34" charset="0"/>
              </a:rPr>
              <a:t> </a:t>
            </a:r>
            <a:r>
              <a:rPr lang="en-US" dirty="0">
                <a:latin typeface="Candara Light" panose="020E0502030303020204" pitchFamily="34" charset="0"/>
              </a:rPr>
              <a:t>”</a:t>
            </a:r>
            <a:r>
              <a:rPr lang="ru-RU" dirty="0" err="1">
                <a:latin typeface="Candara Light" panose="020E0502030303020204" pitchFamily="34" charset="0"/>
              </a:rPr>
              <a:t>Европейската</a:t>
            </a:r>
            <a:r>
              <a:rPr lang="ru-RU" dirty="0">
                <a:latin typeface="Candara Light" panose="020E0502030303020204" pitchFamily="34" charset="0"/>
              </a:rPr>
              <a:t> седмица на </a:t>
            </a:r>
            <a:r>
              <a:rPr lang="ru-RU" dirty="0" err="1">
                <a:latin typeface="Candara Light" panose="020E0502030303020204" pitchFamily="34" charset="0"/>
              </a:rPr>
              <a:t>професионалните</a:t>
            </a:r>
            <a:r>
              <a:rPr lang="ru-RU" dirty="0">
                <a:latin typeface="Candara Light" panose="020E0502030303020204" pitchFamily="34" charset="0"/>
              </a:rPr>
              <a:t> умения</a:t>
            </a:r>
            <a:r>
              <a:rPr lang="en-US" dirty="0">
                <a:latin typeface="Candara Light" panose="020E0502030303020204" pitchFamily="34" charset="0"/>
              </a:rPr>
              <a:t>”</a:t>
            </a:r>
            <a:r>
              <a:rPr lang="ru-RU" dirty="0">
                <a:latin typeface="Candara Light" panose="020E0502030303020204" pitchFamily="34" charset="0"/>
              </a:rPr>
              <a:t> </a:t>
            </a:r>
            <a:endParaRPr lang="bg-BG" dirty="0">
              <a:latin typeface="Candara Light" panose="020E0502030303020204" pitchFamily="34" charset="0"/>
            </a:endParaRP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9CCA6628-7CE7-4E93-84D4-A9100D010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3728" y="3119718"/>
            <a:ext cx="3652025" cy="3027176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latin typeface="Century Schoolbook" panose="02040604050505020304" pitchFamily="18" charset="0"/>
              </a:rPr>
              <a:t>Събитието</a:t>
            </a:r>
            <a:r>
              <a:rPr lang="ru-RU" sz="2000" dirty="0">
                <a:latin typeface="Century Schoolbook" panose="02040604050505020304" pitchFamily="18" charset="0"/>
              </a:rPr>
              <a:t> се </a:t>
            </a:r>
            <a:r>
              <a:rPr lang="ru-RU" sz="2000" dirty="0" err="1">
                <a:latin typeface="Century Schoolbook" panose="02040604050505020304" pitchFamily="18" charset="0"/>
              </a:rPr>
              <a:t>организира</a:t>
            </a:r>
            <a:r>
              <a:rPr lang="ru-RU" sz="2000" dirty="0">
                <a:latin typeface="Century Schoolbook" panose="02040604050505020304" pitchFamily="18" charset="0"/>
              </a:rPr>
              <a:t> ежегодно и </a:t>
            </a:r>
            <a:r>
              <a:rPr lang="ru-RU" sz="2000" dirty="0" err="1">
                <a:latin typeface="Century Schoolbook" panose="02040604050505020304" pitchFamily="18" charset="0"/>
              </a:rPr>
              <a:t>във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връзка</a:t>
            </a:r>
            <a:r>
              <a:rPr lang="ru-RU" sz="2000" dirty="0">
                <a:latin typeface="Century Schoolbook" panose="02040604050505020304" pitchFamily="18" charset="0"/>
              </a:rPr>
              <a:t> с </a:t>
            </a:r>
            <a:r>
              <a:rPr lang="ru-RU" sz="2000" dirty="0" err="1">
                <a:latin typeface="Century Schoolbook" panose="02040604050505020304" pitchFamily="18" charset="0"/>
              </a:rPr>
              <a:t>това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местни</a:t>
            </a:r>
            <a:r>
              <a:rPr lang="ru-RU" sz="2000" dirty="0">
                <a:latin typeface="Century Schoolbook" panose="02040604050505020304" pitchFamily="18" charset="0"/>
              </a:rPr>
              <a:t>, </a:t>
            </a:r>
            <a:r>
              <a:rPr lang="ru-RU" sz="2000" dirty="0" err="1">
                <a:latin typeface="Century Schoolbook" panose="02040604050505020304" pitchFamily="18" charset="0"/>
              </a:rPr>
              <a:t>регионални</a:t>
            </a:r>
            <a:r>
              <a:rPr lang="ru-RU" sz="2000" dirty="0">
                <a:latin typeface="Century Schoolbook" panose="02040604050505020304" pitchFamily="18" charset="0"/>
              </a:rPr>
              <a:t> и </a:t>
            </a:r>
            <a:r>
              <a:rPr lang="ru-RU" sz="2000" dirty="0" err="1">
                <a:latin typeface="Century Schoolbook" panose="02040604050505020304" pitchFamily="18" charset="0"/>
              </a:rPr>
              <a:t>национални</a:t>
            </a:r>
            <a:r>
              <a:rPr lang="ru-RU" sz="2000" dirty="0">
                <a:latin typeface="Century Schoolbook" panose="02040604050505020304" pitchFamily="18" charset="0"/>
              </a:rPr>
              <a:t> организации </a:t>
            </a:r>
            <a:r>
              <a:rPr lang="ru-RU" sz="2000" dirty="0" err="1">
                <a:latin typeface="Century Schoolbook" panose="02040604050505020304" pitchFamily="18" charset="0"/>
              </a:rPr>
              <a:t>показват</a:t>
            </a:r>
            <a:r>
              <a:rPr lang="ru-RU" sz="2000" dirty="0">
                <a:latin typeface="Century Schoolbook" panose="02040604050505020304" pitchFamily="18" charset="0"/>
              </a:rPr>
              <a:t> най-</a:t>
            </a:r>
            <a:r>
              <a:rPr lang="ru-RU" sz="2000" dirty="0" err="1">
                <a:latin typeface="Century Schoolbook" panose="02040604050505020304" pitchFamily="18" charset="0"/>
              </a:rPr>
              <a:t>доброто</a:t>
            </a:r>
            <a:r>
              <a:rPr lang="ru-RU" sz="2000" dirty="0">
                <a:latin typeface="Century Schoolbook" panose="02040604050505020304" pitchFamily="18" charset="0"/>
              </a:rPr>
              <a:t> от </a:t>
            </a:r>
            <a:r>
              <a:rPr lang="ru-RU" sz="2000" dirty="0" err="1">
                <a:latin typeface="Century Schoolbook" panose="02040604050505020304" pitchFamily="18" charset="0"/>
              </a:rPr>
              <a:t>професионалното</a:t>
            </a:r>
            <a:r>
              <a:rPr lang="ru-RU" sz="2000" dirty="0">
                <a:latin typeface="Century Schoolbook" panose="02040604050505020304" pitchFamily="18" charset="0"/>
              </a:rPr>
              <a:t> образование и обучение.</a:t>
            </a:r>
            <a:endParaRPr lang="bg-BG" sz="2000" dirty="0">
              <a:latin typeface="Century Schoolbook" panose="02040604050505020304" pitchFamily="18" charset="0"/>
            </a:endParaRPr>
          </a:p>
        </p:txBody>
      </p:sp>
      <p:pic>
        <p:nvPicPr>
          <p:cNvPr id="10" name="Контейнер за картина 9">
            <a:extLst>
              <a:ext uri="{FF2B5EF4-FFF2-40B4-BE49-F238E27FC236}">
                <a16:creationId xmlns:a16="http://schemas.microsoft.com/office/drawing/2014/main" id="{62DA510D-DBA8-49DA-879B-B7A4E6676B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4" r="-225"/>
          <a:stretch/>
        </p:blipFill>
        <p:spPr>
          <a:xfrm>
            <a:off x="5253316" y="1467887"/>
            <a:ext cx="6795249" cy="3796720"/>
          </a:xfrm>
        </p:spPr>
      </p:pic>
    </p:spTree>
    <p:extLst>
      <p:ext uri="{BB962C8B-B14F-4D97-AF65-F5344CB8AC3E}">
        <p14:creationId xmlns:p14="http://schemas.microsoft.com/office/powerpoint/2010/main" val="33709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59490E-32F5-49C4-BA08-9B2DF60C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000" y="987425"/>
            <a:ext cx="3652025" cy="788894"/>
          </a:xfrm>
        </p:spPr>
        <p:txBody>
          <a:bodyPr/>
          <a:lstStyle/>
          <a:p>
            <a:pPr algn="ctr"/>
            <a:r>
              <a:rPr lang="bg-BG" dirty="0" err="1">
                <a:latin typeface="Candara Light" panose="020E0502030303020204" pitchFamily="34" charset="0"/>
              </a:rPr>
              <a:t>Жребчево</a:t>
            </a:r>
            <a:endParaRPr lang="bg-BG" dirty="0">
              <a:latin typeface="Candara Light" panose="020E0502030303020204" pitchFamily="34" charset="0"/>
            </a:endParaRP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0DF07B8-D2FD-4136-958F-09CEAFEF2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„</a:t>
            </a:r>
            <a:r>
              <a:rPr lang="ru-RU" sz="2000" dirty="0" err="1">
                <a:latin typeface="Century Schoolbook" panose="02040604050505020304" pitchFamily="18" charset="0"/>
              </a:rPr>
              <a:t>Жребчево</a:t>
            </a:r>
            <a:r>
              <a:rPr lang="ru-RU" sz="2000" dirty="0">
                <a:latin typeface="Century Schoolbook" panose="02040604050505020304" pitchFamily="18" charset="0"/>
              </a:rPr>
              <a:t>“ е </a:t>
            </a:r>
            <a:r>
              <a:rPr lang="ru-RU" sz="2000" dirty="0" err="1">
                <a:latin typeface="Century Schoolbook" panose="02040604050505020304" pitchFamily="18" charset="0"/>
              </a:rPr>
              <a:t>язовир</a:t>
            </a:r>
            <a:r>
              <a:rPr lang="ru-RU" sz="2000" dirty="0">
                <a:latin typeface="Century Schoolbook" panose="02040604050505020304" pitchFamily="18" charset="0"/>
              </a:rPr>
              <a:t> на река </a:t>
            </a:r>
            <a:r>
              <a:rPr lang="ru-RU" sz="2000" dirty="0" err="1">
                <a:latin typeface="Century Schoolbook" panose="02040604050505020304" pitchFamily="18" charset="0"/>
              </a:rPr>
              <a:t>Тунджа</a:t>
            </a:r>
            <a:r>
              <a:rPr lang="ru-RU" sz="2000" dirty="0">
                <a:latin typeface="Century Schoolbook" panose="02040604050505020304" pitchFamily="18" charset="0"/>
              </a:rPr>
              <a:t>. </a:t>
            </a:r>
            <a:r>
              <a:rPr lang="ru-RU" sz="2000" dirty="0" err="1">
                <a:latin typeface="Century Schoolbook" panose="02040604050505020304" pitchFamily="18" charset="0"/>
              </a:rPr>
              <a:t>Намира</a:t>
            </a:r>
            <a:r>
              <a:rPr lang="ru-RU" sz="2000" dirty="0">
                <a:latin typeface="Century Schoolbook" panose="02040604050505020304" pitchFamily="18" charset="0"/>
              </a:rPr>
              <a:t> се в красива </a:t>
            </a:r>
            <a:r>
              <a:rPr lang="ru-RU" sz="2000" dirty="0" err="1">
                <a:latin typeface="Century Schoolbook" panose="02040604050505020304" pitchFamily="18" charset="0"/>
              </a:rPr>
              <a:t>подпланинска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местност</a:t>
            </a:r>
            <a:r>
              <a:rPr lang="ru-RU" sz="2000" dirty="0">
                <a:latin typeface="Century Schoolbook" panose="02040604050505020304" pitchFamily="18" charset="0"/>
              </a:rPr>
              <a:t>. </a:t>
            </a:r>
            <a:r>
              <a:rPr lang="ru-RU" sz="2000" dirty="0" err="1">
                <a:latin typeface="Century Schoolbook" panose="02040604050505020304" pitchFamily="18" charset="0"/>
              </a:rPr>
              <a:t>Площта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му</a:t>
            </a:r>
            <a:r>
              <a:rPr lang="ru-RU" sz="2000" dirty="0">
                <a:latin typeface="Century Schoolbook" panose="02040604050505020304" pitchFamily="18" charset="0"/>
              </a:rPr>
              <a:t> се </a:t>
            </a:r>
            <a:r>
              <a:rPr lang="ru-RU" sz="2000" dirty="0" err="1">
                <a:latin typeface="Century Schoolbook" panose="02040604050505020304" pitchFamily="18" charset="0"/>
              </a:rPr>
              <a:t>простира</a:t>
            </a:r>
            <a:r>
              <a:rPr lang="ru-RU" sz="2000" dirty="0">
                <a:latin typeface="Century Schoolbook" panose="02040604050505020304" pitchFamily="18" charset="0"/>
              </a:rPr>
              <a:t> от </a:t>
            </a:r>
            <a:r>
              <a:rPr lang="ru-RU" sz="2000" dirty="0" err="1">
                <a:latin typeface="Century Schoolbook" panose="02040604050505020304" pitchFamily="18" charset="0"/>
              </a:rPr>
              <a:t>градовете</a:t>
            </a:r>
            <a:r>
              <a:rPr lang="ru-RU" sz="2000" dirty="0">
                <a:latin typeface="Century Schoolbook" panose="02040604050505020304" pitchFamily="18" charset="0"/>
              </a:rPr>
              <a:t> Николаево и </a:t>
            </a:r>
            <a:r>
              <a:rPr lang="ru-RU" sz="2000" dirty="0" err="1">
                <a:latin typeface="Century Schoolbook" panose="02040604050505020304" pitchFamily="18" charset="0"/>
              </a:rPr>
              <a:t>Гурково</a:t>
            </a:r>
            <a:r>
              <a:rPr lang="ru-RU" sz="2000" dirty="0">
                <a:latin typeface="Century Schoolbook" panose="02040604050505020304" pitchFamily="18" charset="0"/>
              </a:rPr>
              <a:t>, и село </a:t>
            </a:r>
            <a:r>
              <a:rPr lang="ru-RU" sz="2000" dirty="0" err="1">
                <a:latin typeface="Century Schoolbook" panose="02040604050505020304" pitchFamily="18" charset="0"/>
              </a:rPr>
              <a:t>Паничерево</a:t>
            </a:r>
            <a:r>
              <a:rPr lang="ru-RU" sz="2000" dirty="0">
                <a:latin typeface="Century Schoolbook" panose="02040604050505020304" pitchFamily="18" charset="0"/>
              </a:rPr>
              <a:t> (</a:t>
            </a:r>
            <a:r>
              <a:rPr lang="ru-RU" sz="2000" dirty="0" err="1">
                <a:latin typeface="Century Schoolbook" panose="02040604050505020304" pitchFamily="18" charset="0"/>
              </a:rPr>
              <a:t>Област</a:t>
            </a:r>
            <a:r>
              <a:rPr lang="ru-RU" sz="2000" dirty="0">
                <a:latin typeface="Century Schoolbook" panose="02040604050505020304" pitchFamily="18" charset="0"/>
              </a:rPr>
              <a:t> Стара </a:t>
            </a:r>
            <a:r>
              <a:rPr lang="ru-RU" sz="2000" dirty="0" err="1">
                <a:latin typeface="Century Schoolbook" panose="02040604050505020304" pitchFamily="18" charset="0"/>
              </a:rPr>
              <a:t>Загора</a:t>
            </a:r>
            <a:r>
              <a:rPr lang="ru-RU" sz="2000" dirty="0">
                <a:latin typeface="Century Schoolbook" panose="02040604050505020304" pitchFamily="18" charset="0"/>
              </a:rPr>
              <a:t>), </a:t>
            </a:r>
            <a:r>
              <a:rPr lang="ru-RU" sz="2000" dirty="0" err="1">
                <a:latin typeface="Century Schoolbook" panose="02040604050505020304" pitchFamily="18" charset="0"/>
              </a:rPr>
              <a:t>през</a:t>
            </a:r>
            <a:r>
              <a:rPr lang="ru-RU" sz="2000" dirty="0">
                <a:latin typeface="Century Schoolbook" panose="02040604050505020304" pitchFamily="18" charset="0"/>
              </a:rPr>
              <a:t> Община </a:t>
            </a:r>
            <a:r>
              <a:rPr lang="ru-RU" sz="2000" dirty="0" err="1">
                <a:latin typeface="Century Schoolbook" panose="02040604050505020304" pitchFamily="18" charset="0"/>
              </a:rPr>
              <a:t>Твърдица</a:t>
            </a:r>
            <a:r>
              <a:rPr lang="ru-RU" sz="2000" dirty="0">
                <a:latin typeface="Century Schoolbook" panose="02040604050505020304" pitchFamily="18" charset="0"/>
              </a:rPr>
              <a:t> до </a:t>
            </a:r>
            <a:r>
              <a:rPr lang="ru-RU" sz="2000" dirty="0" err="1">
                <a:latin typeface="Century Schoolbook" panose="02040604050505020304" pitchFamily="18" charset="0"/>
              </a:rPr>
              <a:t>селата</a:t>
            </a:r>
            <a:r>
              <a:rPr lang="ru-RU" sz="2000" dirty="0">
                <a:latin typeface="Century Schoolbook" panose="02040604050505020304" pitchFamily="18" charset="0"/>
              </a:rPr>
              <a:t> Баня и </a:t>
            </a:r>
            <a:r>
              <a:rPr lang="ru-RU" sz="2000" dirty="0" err="1">
                <a:latin typeface="Century Schoolbook" panose="02040604050505020304" pitchFamily="18" charset="0"/>
              </a:rPr>
              <a:t>Асеновец</a:t>
            </a:r>
            <a:r>
              <a:rPr lang="ru-RU" sz="2000" dirty="0">
                <a:latin typeface="Century Schoolbook" panose="02040604050505020304" pitchFamily="18" charset="0"/>
              </a:rPr>
              <a:t> в Община Нова </a:t>
            </a:r>
            <a:r>
              <a:rPr lang="ru-RU" sz="2000" dirty="0" err="1">
                <a:latin typeface="Century Schoolbook" panose="02040604050505020304" pitchFamily="18" charset="0"/>
              </a:rPr>
              <a:t>Загора</a:t>
            </a:r>
            <a:r>
              <a:rPr lang="ru-RU" sz="2000" dirty="0">
                <a:latin typeface="Century Schoolbook" panose="02040604050505020304" pitchFamily="18" charset="0"/>
              </a:rPr>
              <a:t> (</a:t>
            </a:r>
            <a:r>
              <a:rPr lang="ru-RU" sz="2000" dirty="0" err="1">
                <a:latin typeface="Century Schoolbook" panose="02040604050505020304" pitchFamily="18" charset="0"/>
              </a:rPr>
              <a:t>Област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Сливен</a:t>
            </a:r>
            <a:r>
              <a:rPr lang="ru-RU" sz="2000" dirty="0">
                <a:latin typeface="Century Schoolbook" panose="02040604050505020304" pitchFamily="18" charset="0"/>
              </a:rPr>
              <a:t>).</a:t>
            </a:r>
            <a:endParaRPr lang="bg-BG" sz="2000" dirty="0">
              <a:latin typeface="Century Schoolbook" panose="02040604050505020304" pitchFamily="18" charset="0"/>
            </a:endParaRPr>
          </a:p>
        </p:txBody>
      </p:sp>
      <p:pic>
        <p:nvPicPr>
          <p:cNvPr id="18" name="Контейнер за картина 17">
            <a:extLst>
              <a:ext uri="{FF2B5EF4-FFF2-40B4-BE49-F238E27FC236}">
                <a16:creationId xmlns:a16="http://schemas.microsoft.com/office/drawing/2014/main" id="{BAC9578A-467D-43FC-96EA-7585F7E7576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772" r="14772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88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DE2837D-33E7-40F6-9031-6011C870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905" y="720071"/>
            <a:ext cx="3652025" cy="726141"/>
          </a:xfrm>
        </p:spPr>
        <p:txBody>
          <a:bodyPr/>
          <a:lstStyle/>
          <a:p>
            <a:pPr algn="ctr"/>
            <a:r>
              <a:rPr lang="bg-BG" dirty="0">
                <a:latin typeface="Candara Light" panose="020E0502030303020204" pitchFamily="34" charset="0"/>
              </a:rPr>
              <a:t>ПОСТРОЯВАНЕ</a:t>
            </a: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8857DD57-EE65-4186-A1DB-5A13FB8D2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24" y="1098268"/>
            <a:ext cx="3638531" cy="4661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CFED520-8801-4C4C-8540-AF4E1B3AE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904" y="1764276"/>
            <a:ext cx="3652025" cy="38115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Носи </a:t>
            </a:r>
            <a:r>
              <a:rPr lang="ru-RU" sz="2000" dirty="0" err="1">
                <a:latin typeface="Century Schoolbook" panose="02040604050505020304" pitchFamily="18" charset="0"/>
              </a:rPr>
              <a:t>името</a:t>
            </a:r>
            <a:r>
              <a:rPr lang="ru-RU" sz="2000" dirty="0">
                <a:latin typeface="Century Schoolbook" panose="02040604050505020304" pitchFamily="18" charset="0"/>
              </a:rPr>
              <a:t> на </a:t>
            </a:r>
            <a:r>
              <a:rPr lang="ru-RU" sz="2000" dirty="0" err="1">
                <a:latin typeface="Century Schoolbook" panose="02040604050505020304" pitchFamily="18" charset="0"/>
              </a:rPr>
              <a:t>потопеното</a:t>
            </a:r>
            <a:r>
              <a:rPr lang="ru-RU" sz="2000" dirty="0">
                <a:latin typeface="Century Schoolbook" panose="02040604050505020304" pitchFamily="18" charset="0"/>
              </a:rPr>
              <a:t> в него </a:t>
            </a:r>
            <a:r>
              <a:rPr lang="ru-RU" sz="2000" dirty="0" err="1">
                <a:latin typeface="Century Schoolbook" panose="02040604050505020304" pitchFamily="18" charset="0"/>
              </a:rPr>
              <a:t>през</a:t>
            </a:r>
            <a:r>
              <a:rPr lang="ru-RU" sz="2000" dirty="0">
                <a:latin typeface="Century Schoolbook" panose="02040604050505020304" pitchFamily="18" charset="0"/>
              </a:rPr>
              <a:t> 1965 година село </a:t>
            </a:r>
            <a:r>
              <a:rPr lang="ru-RU" sz="2000" dirty="0" err="1">
                <a:latin typeface="Century Schoolbook" panose="02040604050505020304" pitchFamily="18" charset="0"/>
              </a:rPr>
              <a:t>Жребчево</a:t>
            </a:r>
            <a:r>
              <a:rPr lang="ru-RU" sz="2000" dirty="0">
                <a:latin typeface="Century Schoolbook" panose="02040604050505020304" pitchFamily="18" charset="0"/>
              </a:rPr>
              <a:t>. </a:t>
            </a:r>
            <a:r>
              <a:rPr lang="ru-RU" sz="2000" dirty="0" err="1">
                <a:latin typeface="Century Schoolbook" panose="02040604050505020304" pitchFamily="18" charset="0"/>
              </a:rPr>
              <a:t>Построяването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му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започва</a:t>
            </a:r>
            <a:r>
              <a:rPr lang="ru-RU" sz="2000" dirty="0">
                <a:latin typeface="Century Schoolbook" panose="02040604050505020304" pitchFamily="18" charset="0"/>
              </a:rPr>
              <a:t> 1964 г. и </a:t>
            </a:r>
            <a:r>
              <a:rPr lang="ru-RU" sz="2000" dirty="0" err="1">
                <a:latin typeface="Century Schoolbook" panose="02040604050505020304" pitchFamily="18" charset="0"/>
              </a:rPr>
              <a:t>приключва</a:t>
            </a:r>
            <a:r>
              <a:rPr lang="ru-RU" sz="2000" dirty="0">
                <a:latin typeface="Century Schoolbook" panose="02040604050505020304" pitchFamily="18" charset="0"/>
              </a:rPr>
              <a:t> 1969 г., </a:t>
            </a:r>
            <a:r>
              <a:rPr lang="ru-RU" sz="2000" dirty="0" err="1">
                <a:latin typeface="Century Schoolbook" panose="02040604050505020304" pitchFamily="18" charset="0"/>
              </a:rPr>
              <a:t>когато</a:t>
            </a:r>
            <a:r>
              <a:rPr lang="ru-RU" sz="2000" dirty="0">
                <a:latin typeface="Century Schoolbook" panose="02040604050505020304" pitchFamily="18" charset="0"/>
              </a:rPr>
              <a:t> е и </a:t>
            </a:r>
            <a:r>
              <a:rPr lang="ru-RU" sz="2000" dirty="0" err="1">
                <a:latin typeface="Century Schoolbook" panose="02040604050505020304" pitchFamily="18" charset="0"/>
              </a:rPr>
              <a:t>въведен</a:t>
            </a:r>
            <a:r>
              <a:rPr lang="ru-RU" sz="2000" dirty="0">
                <a:latin typeface="Century Schoolbook" panose="02040604050505020304" pitchFamily="18" charset="0"/>
              </a:rPr>
              <a:t> в </a:t>
            </a:r>
            <a:r>
              <a:rPr lang="ru-RU" sz="2000" dirty="0" err="1">
                <a:latin typeface="Century Schoolbook" panose="02040604050505020304" pitchFamily="18" charset="0"/>
              </a:rPr>
              <a:t>експлоатация</a:t>
            </a:r>
            <a:r>
              <a:rPr lang="ru-RU" sz="2000" dirty="0">
                <a:latin typeface="Century Schoolbook" panose="02040604050505020304" pitchFamily="18" charset="0"/>
              </a:rPr>
              <a:t>. В </a:t>
            </a:r>
            <a:r>
              <a:rPr lang="ru-RU" sz="2000" dirty="0" err="1">
                <a:latin typeface="Century Schoolbook" panose="02040604050505020304" pitchFamily="18" charset="0"/>
              </a:rPr>
              <a:t>язовира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са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също</a:t>
            </a:r>
            <a:r>
              <a:rPr lang="ru-RU" sz="2000" dirty="0">
                <a:latin typeface="Century Schoolbook" panose="02040604050505020304" pitchFamily="18" charset="0"/>
              </a:rPr>
              <a:t> и </a:t>
            </a:r>
            <a:r>
              <a:rPr lang="ru-RU" sz="2000" dirty="0" err="1">
                <a:latin typeface="Century Schoolbook" panose="02040604050505020304" pitchFamily="18" charset="0"/>
              </a:rPr>
              <a:t>бившите</a:t>
            </a:r>
            <a:r>
              <a:rPr lang="ru-RU" sz="2000" dirty="0">
                <a:latin typeface="Century Schoolbook" panose="02040604050505020304" pitchFamily="18" charset="0"/>
              </a:rPr>
              <a:t> села </a:t>
            </a:r>
            <a:r>
              <a:rPr lang="ru-RU" sz="2000" dirty="0" err="1">
                <a:latin typeface="Century Schoolbook" panose="02040604050505020304" pitchFamily="18" charset="0"/>
              </a:rPr>
              <a:t>Запалня</a:t>
            </a:r>
            <a:r>
              <a:rPr lang="ru-RU" sz="2000" dirty="0">
                <a:latin typeface="Century Schoolbook" panose="02040604050505020304" pitchFamily="18" charset="0"/>
              </a:rPr>
              <a:t> и </a:t>
            </a:r>
            <a:r>
              <a:rPr lang="ru-RU" sz="2000" dirty="0" err="1">
                <a:latin typeface="Century Schoolbook" panose="02040604050505020304" pitchFamily="18" charset="0"/>
              </a:rPr>
              <a:t>Долно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Паничерево</a:t>
            </a:r>
            <a:r>
              <a:rPr lang="ru-RU" sz="2000" dirty="0">
                <a:latin typeface="Century Schoolbook" panose="02040604050505020304" pitchFamily="18" charset="0"/>
              </a:rPr>
              <a:t>.</a:t>
            </a:r>
          </a:p>
          <a:p>
            <a:pPr algn="ctr"/>
            <a:r>
              <a:rPr lang="ru-RU" sz="2000" dirty="0" err="1">
                <a:latin typeface="Century Schoolbook" panose="02040604050505020304" pitchFamily="18" charset="0"/>
              </a:rPr>
              <a:t>Главният</a:t>
            </a:r>
            <a:r>
              <a:rPr lang="ru-RU" sz="2000" dirty="0">
                <a:latin typeface="Century Schoolbook" panose="02040604050505020304" pitchFamily="18" charset="0"/>
              </a:rPr>
              <a:t> проектант на </a:t>
            </a:r>
            <a:r>
              <a:rPr lang="ru-RU" sz="2000" dirty="0" err="1">
                <a:latin typeface="Century Schoolbook" panose="02040604050505020304" pitchFamily="18" charset="0"/>
              </a:rPr>
              <a:t>язовира</a:t>
            </a:r>
            <a:r>
              <a:rPr lang="ru-RU" sz="2000" dirty="0">
                <a:latin typeface="Century Schoolbook" panose="02040604050505020304" pitchFamily="18" charset="0"/>
              </a:rPr>
              <a:t> –  </a:t>
            </a:r>
            <a:r>
              <a:rPr lang="ru-RU" sz="2000" dirty="0" err="1">
                <a:latin typeface="Century Schoolbook" panose="02040604050505020304" pitchFamily="18" charset="0"/>
              </a:rPr>
              <a:t>инж</a:t>
            </a:r>
            <a:r>
              <a:rPr lang="ru-RU" sz="2000" dirty="0">
                <a:latin typeface="Century Schoolbook" panose="02040604050505020304" pitchFamily="18" charset="0"/>
              </a:rPr>
              <a:t>. </a:t>
            </a:r>
            <a:r>
              <a:rPr lang="ru-RU" sz="2000" dirty="0" err="1">
                <a:latin typeface="Century Schoolbook" panose="02040604050505020304" pitchFamily="18" charset="0"/>
              </a:rPr>
              <a:t>Неделчо</a:t>
            </a:r>
            <a:r>
              <a:rPr lang="ru-RU" sz="2000" dirty="0">
                <a:latin typeface="Century Schoolbook" panose="02040604050505020304" pitchFamily="18" charset="0"/>
              </a:rPr>
              <a:t> Попов, </a:t>
            </a:r>
            <a:r>
              <a:rPr lang="ru-RU" sz="2000" dirty="0" err="1">
                <a:latin typeface="Century Schoolbook" panose="02040604050505020304" pitchFamily="18" charset="0"/>
              </a:rPr>
              <a:t>завършва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висше</a:t>
            </a:r>
            <a:r>
              <a:rPr lang="ru-RU" sz="2000" dirty="0">
                <a:latin typeface="Century Schoolbook" panose="02040604050505020304" pitchFamily="18" charset="0"/>
              </a:rPr>
              <a:t> образование в София </a:t>
            </a:r>
            <a:r>
              <a:rPr lang="ru-RU" sz="2000" dirty="0" err="1">
                <a:latin typeface="Century Schoolbook" panose="02040604050505020304" pitchFamily="18" charset="0"/>
              </a:rPr>
              <a:t>като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строителен</a:t>
            </a:r>
            <a:r>
              <a:rPr lang="ru-RU" sz="2000" dirty="0">
                <a:latin typeface="Century Schoolbook" panose="02040604050505020304" pitchFamily="18" charset="0"/>
              </a:rPr>
              <a:t> инженер.</a:t>
            </a:r>
            <a:endParaRPr lang="bg-BG" sz="2000" dirty="0">
              <a:latin typeface="Century Schoolbook" panose="02040604050505020304" pitchFamily="18" charset="0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81507AFC-61AA-4DBD-B366-CA98CA11D273}"/>
              </a:ext>
            </a:extLst>
          </p:cNvPr>
          <p:cNvSpPr txBox="1"/>
          <p:nvPr/>
        </p:nvSpPr>
        <p:spPr>
          <a:xfrm>
            <a:off x="7475306" y="5871882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/>
              <a:t>инж. Неделчо Попов</a:t>
            </a:r>
          </a:p>
        </p:txBody>
      </p:sp>
    </p:spTree>
    <p:extLst>
      <p:ext uri="{BB962C8B-B14F-4D97-AF65-F5344CB8AC3E}">
        <p14:creationId xmlns:p14="http://schemas.microsoft.com/office/powerpoint/2010/main" val="886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C6A48CD-F435-47AA-81E6-F84834F0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0752"/>
            <a:ext cx="3932237" cy="983223"/>
          </a:xfrm>
        </p:spPr>
        <p:txBody>
          <a:bodyPr/>
          <a:lstStyle/>
          <a:p>
            <a:pPr algn="ctr"/>
            <a:r>
              <a:rPr lang="bg-BG" dirty="0">
                <a:latin typeface="Candara Light" panose="020E0502030303020204" pitchFamily="34" charset="0"/>
              </a:rPr>
              <a:t>Стената</a:t>
            </a: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F515FF8B-49D3-45A0-BC31-3F0770C8D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109662"/>
            <a:ext cx="6172200" cy="462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0F1FBC7F-53D4-404C-8B6A-243E958C1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0000" y="2017059"/>
            <a:ext cx="3652025" cy="40401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err="1">
                <a:latin typeface="Century Schoolbook" panose="02040604050505020304" pitchFamily="18" charset="0"/>
              </a:rPr>
              <a:t>Стената</a:t>
            </a:r>
            <a:r>
              <a:rPr lang="ru-RU" sz="2000" dirty="0">
                <a:latin typeface="Century Schoolbook" panose="02040604050505020304" pitchFamily="18" charset="0"/>
              </a:rPr>
              <a:t> на </a:t>
            </a:r>
            <a:r>
              <a:rPr lang="ru-RU" sz="2000" dirty="0" err="1">
                <a:latin typeface="Century Schoolbook" panose="02040604050505020304" pitchFamily="18" charset="0"/>
              </a:rPr>
              <a:t>язовир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Жребчево</a:t>
            </a:r>
            <a:r>
              <a:rPr lang="ru-RU" sz="2000" dirty="0">
                <a:latin typeface="Century Schoolbook" panose="02040604050505020304" pitchFamily="18" charset="0"/>
              </a:rPr>
              <a:t> е </a:t>
            </a:r>
            <a:r>
              <a:rPr lang="ru-RU" sz="2000" dirty="0" err="1">
                <a:latin typeface="Century Schoolbook" panose="02040604050505020304" pitchFamily="18" charset="0"/>
              </a:rPr>
              <a:t>висока</a:t>
            </a:r>
            <a:r>
              <a:rPr lang="ru-RU" sz="2000" dirty="0">
                <a:latin typeface="Century Schoolbook" panose="02040604050505020304" pitchFamily="18" charset="0"/>
              </a:rPr>
              <a:t> около 50м. и е </a:t>
            </a:r>
            <a:r>
              <a:rPr lang="ru-RU" sz="2000" dirty="0" err="1">
                <a:latin typeface="Century Schoolbook" panose="02040604050505020304" pitchFamily="18" charset="0"/>
              </a:rPr>
              <a:t>оборудвана</a:t>
            </a:r>
            <a:r>
              <a:rPr lang="ru-RU" sz="2000" dirty="0">
                <a:latin typeface="Century Schoolbook" panose="02040604050505020304" pitchFamily="18" charset="0"/>
              </a:rPr>
              <a:t> с пет </a:t>
            </a:r>
            <a:r>
              <a:rPr lang="ru-RU" sz="2000" dirty="0" err="1">
                <a:latin typeface="Century Schoolbook" panose="02040604050505020304" pitchFamily="18" charset="0"/>
              </a:rPr>
              <a:t>клапи</a:t>
            </a:r>
            <a:r>
              <a:rPr lang="ru-RU" sz="2000" dirty="0">
                <a:latin typeface="Century Schoolbook" panose="02040604050505020304" pitchFamily="18" charset="0"/>
              </a:rPr>
              <a:t>, </a:t>
            </a:r>
            <a:r>
              <a:rPr lang="ru-RU" sz="2000" dirty="0" err="1">
                <a:latin typeface="Century Schoolbook" panose="02040604050505020304" pitchFamily="18" charset="0"/>
              </a:rPr>
              <a:t>които</a:t>
            </a:r>
            <a:r>
              <a:rPr lang="ru-RU" sz="2000" dirty="0">
                <a:latin typeface="Century Schoolbook" panose="02040604050505020304" pitchFamily="18" charset="0"/>
              </a:rPr>
              <a:t> се </a:t>
            </a:r>
            <a:r>
              <a:rPr lang="ru-RU" sz="2000" dirty="0" err="1">
                <a:latin typeface="Century Schoolbook" panose="02040604050505020304" pitchFamily="18" charset="0"/>
              </a:rPr>
              <a:t>управляват</a:t>
            </a:r>
            <a:r>
              <a:rPr lang="ru-RU" sz="2000" dirty="0">
                <a:latin typeface="Century Schoolbook" panose="02040604050505020304" pitchFamily="18" charset="0"/>
              </a:rPr>
              <a:t> с вериги. Размерите на всяка </a:t>
            </a:r>
            <a:r>
              <a:rPr lang="ru-RU" sz="2000" dirty="0" err="1">
                <a:latin typeface="Century Schoolbook" panose="02040604050505020304" pitchFamily="18" charset="0"/>
              </a:rPr>
              <a:t>клапа</a:t>
            </a:r>
            <a:r>
              <a:rPr lang="ru-RU" sz="2000" dirty="0">
                <a:latin typeface="Century Schoolbook" panose="02040604050505020304" pitchFamily="18" charset="0"/>
              </a:rPr>
              <a:t> е 10,5м. </a:t>
            </a:r>
            <a:r>
              <a:rPr lang="ru-RU" sz="2000" dirty="0" err="1">
                <a:latin typeface="Century Schoolbook" panose="02040604050505020304" pitchFamily="18" charset="0"/>
              </a:rPr>
              <a:t>дължина</a:t>
            </a:r>
            <a:r>
              <a:rPr lang="ru-RU" sz="2000" dirty="0">
                <a:latin typeface="Century Schoolbook" panose="02040604050505020304" pitchFamily="18" charset="0"/>
              </a:rPr>
              <a:t> и 5м. </a:t>
            </a:r>
            <a:r>
              <a:rPr lang="ru-RU" sz="2000" dirty="0" err="1">
                <a:latin typeface="Century Schoolbook" panose="02040604050505020304" pitchFamily="18" charset="0"/>
              </a:rPr>
              <a:t>височина</a:t>
            </a:r>
            <a:r>
              <a:rPr lang="ru-RU" sz="2000" dirty="0">
                <a:latin typeface="Century Schoolbook" panose="02040604050505020304" pitchFamily="18" charset="0"/>
              </a:rPr>
              <a:t>. </a:t>
            </a:r>
            <a:r>
              <a:rPr lang="ru-RU" sz="2000" dirty="0" err="1">
                <a:latin typeface="Century Schoolbook" panose="02040604050505020304" pitchFamily="18" charset="0"/>
              </a:rPr>
              <a:t>Клапите</a:t>
            </a:r>
            <a:r>
              <a:rPr lang="ru-RU" sz="2000" dirty="0">
                <a:latin typeface="Century Schoolbook" panose="02040604050505020304" pitchFamily="18" charset="0"/>
              </a:rPr>
              <a:t> се </a:t>
            </a:r>
            <a:r>
              <a:rPr lang="ru-RU" sz="2000" dirty="0" err="1">
                <a:latin typeface="Century Schoolbook" panose="02040604050505020304" pitchFamily="18" charset="0"/>
              </a:rPr>
              <a:t>задвижват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ръчно</a:t>
            </a:r>
            <a:r>
              <a:rPr lang="ru-RU" sz="2000" dirty="0">
                <a:latin typeface="Century Schoolbook" panose="02040604050505020304" pitchFamily="18" charset="0"/>
              </a:rPr>
              <a:t> или по </a:t>
            </a:r>
            <a:r>
              <a:rPr lang="ru-RU" sz="2000" dirty="0" err="1">
                <a:latin typeface="Century Schoolbook" panose="02040604050505020304" pitchFamily="18" charset="0"/>
              </a:rPr>
              <a:t>електромеханичен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път</a:t>
            </a:r>
            <a:r>
              <a:rPr lang="ru-RU" sz="2000" dirty="0">
                <a:latin typeface="Century Schoolbook" panose="02040604050505020304" pitchFamily="18" charset="0"/>
              </a:rPr>
              <a:t>, в </a:t>
            </a:r>
            <a:r>
              <a:rPr lang="ru-RU" sz="2000" dirty="0" err="1">
                <a:latin typeface="Century Schoolbook" panose="02040604050505020304" pitchFamily="18" charset="0"/>
              </a:rPr>
              <a:t>зависимост</a:t>
            </a:r>
            <a:r>
              <a:rPr lang="ru-RU" sz="2000" dirty="0">
                <a:latin typeface="Century Schoolbook" panose="02040604050505020304" pitchFamily="18" charset="0"/>
              </a:rPr>
              <a:t> от </a:t>
            </a:r>
            <a:r>
              <a:rPr lang="ru-RU" sz="2000" dirty="0" err="1">
                <a:latin typeface="Century Schoolbook" panose="02040604050505020304" pitchFamily="18" charset="0"/>
              </a:rPr>
              <a:t>нивото</a:t>
            </a:r>
            <a:r>
              <a:rPr lang="ru-RU" sz="2000" dirty="0">
                <a:latin typeface="Century Schoolbook" panose="02040604050505020304" pitchFamily="18" charset="0"/>
              </a:rPr>
              <a:t> на </a:t>
            </a:r>
            <a:r>
              <a:rPr lang="ru-RU" sz="2000" dirty="0" err="1">
                <a:latin typeface="Century Schoolbook" panose="02040604050505020304" pitchFamily="18" charset="0"/>
              </a:rPr>
              <a:t>водата</a:t>
            </a:r>
            <a:r>
              <a:rPr lang="ru-RU" sz="2000" dirty="0">
                <a:latin typeface="Century Schoolbook" panose="02040604050505020304" pitchFamily="18" charset="0"/>
              </a:rPr>
              <a:t>.</a:t>
            </a:r>
          </a:p>
          <a:p>
            <a:pPr algn="ctr"/>
            <a:r>
              <a:rPr lang="ru-RU" sz="2000" dirty="0" err="1">
                <a:latin typeface="Century Schoolbook" panose="02040604050505020304" pitchFamily="18" charset="0"/>
              </a:rPr>
              <a:t>Котата</a:t>
            </a:r>
            <a:r>
              <a:rPr lang="ru-RU" sz="2000" dirty="0">
                <a:latin typeface="Century Schoolbook" panose="02040604050505020304" pitchFamily="18" charset="0"/>
              </a:rPr>
              <a:t> на </a:t>
            </a:r>
            <a:r>
              <a:rPr lang="ru-RU" sz="2000" dirty="0" err="1">
                <a:latin typeface="Century Schoolbook" panose="02040604050505020304" pitchFamily="18" charset="0"/>
              </a:rPr>
              <a:t>преливния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ръб</a:t>
            </a:r>
            <a:r>
              <a:rPr lang="ru-RU" sz="2000" dirty="0">
                <a:latin typeface="Century Schoolbook" panose="02040604050505020304" pitchFamily="18" charset="0"/>
              </a:rPr>
              <a:t> на </a:t>
            </a:r>
            <a:r>
              <a:rPr lang="ru-RU" sz="2000" dirty="0" err="1">
                <a:latin typeface="Century Schoolbook" panose="02040604050505020304" pitchFamily="18" charset="0"/>
              </a:rPr>
              <a:t>преливника</a:t>
            </a:r>
            <a:r>
              <a:rPr lang="ru-RU" sz="2000" dirty="0">
                <a:latin typeface="Century Schoolbook" panose="02040604050505020304" pitchFamily="18" charset="0"/>
              </a:rPr>
              <a:t> е 269,50м.</a:t>
            </a:r>
            <a:endParaRPr lang="bg-BG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9557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A939725-62ED-4BE0-B2E3-A1D172B8E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95" y="290359"/>
            <a:ext cx="3932237" cy="1371600"/>
          </a:xfrm>
        </p:spPr>
        <p:txBody>
          <a:bodyPr/>
          <a:lstStyle/>
          <a:p>
            <a:pPr algn="ctr"/>
            <a:r>
              <a:rPr lang="bg-BG" dirty="0">
                <a:latin typeface="Candara Light" panose="020E0502030303020204" pitchFamily="34" charset="0"/>
              </a:rPr>
              <a:t>ПЛОЩ</a:t>
            </a: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EE65B53B-40D8-4977-8D4E-9F3659A57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832" y="1772273"/>
            <a:ext cx="7097090" cy="331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5AFA1BE-7FCC-4427-9337-B2FD0DEB9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5133" y="1904006"/>
            <a:ext cx="3652025" cy="38115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 err="1">
                <a:latin typeface="Century Schoolbook" panose="02040604050505020304" pitchFamily="18" charset="0"/>
              </a:rPr>
              <a:t>Разположен</a:t>
            </a:r>
            <a:r>
              <a:rPr lang="ru-RU" sz="2000" dirty="0">
                <a:latin typeface="Century Schoolbook" panose="02040604050505020304" pitchFamily="18" charset="0"/>
              </a:rPr>
              <a:t> на 25 км² </a:t>
            </a:r>
            <a:r>
              <a:rPr lang="ru-RU" sz="2000" dirty="0" err="1">
                <a:latin typeface="Century Schoolbook" panose="02040604050505020304" pitchFamily="18" charset="0"/>
              </a:rPr>
              <a:t>площ</a:t>
            </a:r>
            <a:r>
              <a:rPr lang="ru-RU" sz="2000" dirty="0">
                <a:latin typeface="Century Schoolbook" panose="02040604050505020304" pitchFamily="18" charset="0"/>
              </a:rPr>
              <a:t>, „</a:t>
            </a:r>
            <a:r>
              <a:rPr lang="ru-RU" sz="2000" dirty="0" err="1">
                <a:latin typeface="Century Schoolbook" panose="02040604050505020304" pitchFamily="18" charset="0"/>
              </a:rPr>
              <a:t>Жребчево</a:t>
            </a:r>
            <a:r>
              <a:rPr lang="ru-RU" sz="2000" dirty="0">
                <a:latin typeface="Century Schoolbook" panose="02040604050505020304" pitchFamily="18" charset="0"/>
              </a:rPr>
              <a:t>“ е </a:t>
            </a:r>
            <a:r>
              <a:rPr lang="ru-RU" sz="2000" dirty="0" err="1">
                <a:latin typeface="Century Schoolbook" panose="02040604050505020304" pitchFamily="18" charset="0"/>
              </a:rPr>
              <a:t>четвъртият</a:t>
            </a:r>
            <a:r>
              <a:rPr lang="ru-RU" sz="2000" dirty="0">
                <a:latin typeface="Century Schoolbook" panose="02040604050505020304" pitchFamily="18" charset="0"/>
              </a:rPr>
              <a:t> по </a:t>
            </a:r>
            <a:r>
              <a:rPr lang="ru-RU" sz="2000" dirty="0" err="1">
                <a:latin typeface="Century Schoolbook" panose="02040604050505020304" pitchFamily="18" charset="0"/>
              </a:rPr>
              <a:t>големина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язовир</a:t>
            </a:r>
            <a:r>
              <a:rPr lang="ru-RU" sz="2000" dirty="0">
                <a:latin typeface="Century Schoolbook" panose="02040604050505020304" pitchFamily="18" charset="0"/>
              </a:rPr>
              <a:t> в </a:t>
            </a:r>
            <a:r>
              <a:rPr lang="ru-RU" sz="2000" dirty="0" err="1">
                <a:latin typeface="Century Schoolbook" panose="02040604050505020304" pitchFamily="18" charset="0"/>
              </a:rPr>
              <a:t>България</a:t>
            </a:r>
            <a:r>
              <a:rPr lang="ru-RU" sz="2000" dirty="0">
                <a:latin typeface="Century Schoolbook" panose="02040604050505020304" pitchFamily="18" charset="0"/>
              </a:rPr>
              <a:t>, след „</a:t>
            </a:r>
            <a:r>
              <a:rPr lang="ru-RU" sz="2000" dirty="0" err="1">
                <a:latin typeface="Century Schoolbook" panose="02040604050505020304" pitchFamily="18" charset="0"/>
              </a:rPr>
              <a:t>Мандра</a:t>
            </a:r>
            <a:r>
              <a:rPr lang="ru-RU" sz="2000" dirty="0">
                <a:latin typeface="Century Schoolbook" panose="02040604050505020304" pitchFamily="18" charset="0"/>
              </a:rPr>
              <a:t>“, „</a:t>
            </a:r>
            <a:r>
              <a:rPr lang="ru-RU" sz="2000" dirty="0" err="1">
                <a:latin typeface="Century Schoolbook" panose="02040604050505020304" pitchFamily="18" charset="0"/>
              </a:rPr>
              <a:t>Искър</a:t>
            </a:r>
            <a:r>
              <a:rPr lang="ru-RU" sz="2000" dirty="0">
                <a:latin typeface="Century Schoolbook" panose="02040604050505020304" pitchFamily="18" charset="0"/>
              </a:rPr>
              <a:t>“ и „Студен кладенец“. </a:t>
            </a:r>
            <a:r>
              <a:rPr lang="ru-RU" sz="2000" dirty="0" err="1">
                <a:latin typeface="Century Schoolbook" panose="02040604050505020304" pitchFamily="18" charset="0"/>
              </a:rPr>
              <a:t>Язовира</a:t>
            </a:r>
            <a:r>
              <a:rPr lang="ru-RU" sz="2000" dirty="0">
                <a:latin typeface="Century Schoolbook" panose="02040604050505020304" pitchFamily="18" charset="0"/>
              </a:rPr>
              <a:t> е с </a:t>
            </a:r>
            <a:r>
              <a:rPr lang="ru-RU" sz="2000" dirty="0" err="1">
                <a:latin typeface="Century Schoolbook" panose="02040604050505020304" pitchFamily="18" charset="0"/>
              </a:rPr>
              <a:t>водовместимост</a:t>
            </a:r>
            <a:r>
              <a:rPr lang="ru-RU" sz="2000" dirty="0">
                <a:latin typeface="Century Schoolbook" panose="02040604050505020304" pitchFamily="18" charset="0"/>
              </a:rPr>
              <a:t> от 400 млн. куб. метра.</a:t>
            </a:r>
          </a:p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В </a:t>
            </a:r>
            <a:r>
              <a:rPr lang="ru-RU" sz="2000" dirty="0" err="1">
                <a:latin typeface="Century Schoolbook" panose="02040604050505020304" pitchFamily="18" charset="0"/>
              </a:rPr>
              <a:t>североизточния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му</a:t>
            </a:r>
            <a:r>
              <a:rPr lang="ru-RU" sz="2000" dirty="0">
                <a:latin typeface="Century Schoolbook" panose="02040604050505020304" pitchFamily="18" charset="0"/>
              </a:rPr>
              <a:t> край се </a:t>
            </a:r>
            <a:r>
              <a:rPr lang="ru-RU" sz="2000" dirty="0" err="1">
                <a:latin typeface="Century Schoolbook" panose="02040604050505020304" pitchFamily="18" charset="0"/>
              </a:rPr>
              <a:t>намира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потопената</a:t>
            </a:r>
            <a:r>
              <a:rPr lang="ru-RU" sz="2000" dirty="0">
                <a:latin typeface="Century Schoolbook" panose="02040604050505020304" pitchFamily="18" charset="0"/>
              </a:rPr>
              <a:t> при </a:t>
            </a:r>
            <a:r>
              <a:rPr lang="ru-RU" sz="2000" dirty="0" err="1">
                <a:latin typeface="Century Schoolbook" panose="02040604050505020304" pitchFamily="18" charset="0"/>
              </a:rPr>
              <a:t>заливането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му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църква</a:t>
            </a:r>
            <a:r>
              <a:rPr lang="ru-RU" sz="2000" dirty="0">
                <a:latin typeface="Century Schoolbook" panose="02040604050505020304" pitchFamily="18" charset="0"/>
              </a:rPr>
              <a:t> Св. „Иван </a:t>
            </a:r>
            <a:r>
              <a:rPr lang="ru-RU" sz="2000" dirty="0" err="1">
                <a:latin typeface="Century Schoolbook" panose="02040604050505020304" pitchFamily="18" charset="0"/>
              </a:rPr>
              <a:t>Рилски</a:t>
            </a:r>
            <a:r>
              <a:rPr lang="ru-RU" sz="2000" dirty="0">
                <a:latin typeface="Century Schoolbook" panose="02040604050505020304" pitchFamily="18" charset="0"/>
              </a:rPr>
              <a:t>“, </a:t>
            </a:r>
            <a:r>
              <a:rPr lang="ru-RU" sz="2000" dirty="0" err="1">
                <a:latin typeface="Century Schoolbook" panose="02040604050505020304" pitchFamily="18" charset="0"/>
              </a:rPr>
              <a:t>която</a:t>
            </a:r>
            <a:r>
              <a:rPr lang="ru-RU" sz="2000" dirty="0">
                <a:latin typeface="Century Schoolbook" panose="02040604050505020304" pitchFamily="18" charset="0"/>
              </a:rPr>
              <a:t> е </a:t>
            </a:r>
            <a:r>
              <a:rPr lang="ru-RU" sz="2000" dirty="0" err="1">
                <a:latin typeface="Century Schoolbook" panose="02040604050505020304" pitchFamily="18" charset="0"/>
              </a:rPr>
              <a:t>единствената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останка</a:t>
            </a:r>
            <a:r>
              <a:rPr lang="ru-RU" sz="2000" dirty="0">
                <a:latin typeface="Century Schoolbook" panose="02040604050505020304" pitchFamily="18" charset="0"/>
              </a:rPr>
              <a:t> от село </a:t>
            </a:r>
            <a:r>
              <a:rPr lang="ru-RU" sz="2000" dirty="0" err="1">
                <a:latin typeface="Century Schoolbook" panose="02040604050505020304" pitchFamily="18" charset="0"/>
              </a:rPr>
              <a:t>Запалня</a:t>
            </a:r>
            <a:r>
              <a:rPr lang="ru-RU" sz="2000" dirty="0">
                <a:latin typeface="Century Schoolbook" panose="02040604050505020304" pitchFamily="18" charset="0"/>
              </a:rPr>
              <a:t>.</a:t>
            </a:r>
            <a:endParaRPr lang="bg-BG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2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0C43224-7D26-4279-A5EF-49239F16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893" y="502024"/>
            <a:ext cx="3932237" cy="1600200"/>
          </a:xfrm>
        </p:spPr>
        <p:txBody>
          <a:bodyPr/>
          <a:lstStyle/>
          <a:p>
            <a:pPr algn="ctr"/>
            <a:r>
              <a:rPr lang="ru-RU" dirty="0">
                <a:latin typeface="Candara Light" panose="020E0502030303020204" pitchFamily="34" charset="0"/>
              </a:rPr>
              <a:t>ПОТОПЕНАТА ЦЪРКВА СВ. ИВАН РИЛСКИ</a:t>
            </a:r>
            <a:endParaRPr lang="bg-BG" dirty="0">
              <a:latin typeface="Candara Light" panose="020E0502030303020204" pitchFamily="34" charset="0"/>
            </a:endParaRP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A7EE7F31-7DF4-409E-B17B-8FA6C25B6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6270" y="1693069"/>
            <a:ext cx="6172200" cy="34718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D38114B5-1AA5-4E7A-83C6-7824F77A8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998" y="2236694"/>
            <a:ext cx="3652025" cy="3811588"/>
          </a:xfrm>
        </p:spPr>
        <p:txBody>
          <a:bodyPr>
            <a:normAutofit/>
          </a:bodyPr>
          <a:lstStyle/>
          <a:p>
            <a:pPr algn="ctr"/>
            <a:r>
              <a:rPr lang="ru-RU" sz="2000" dirty="0" err="1">
                <a:latin typeface="Century Schoolbook" panose="02040604050505020304" pitchFamily="18" charset="0"/>
              </a:rPr>
              <a:t>Църквата</a:t>
            </a:r>
            <a:r>
              <a:rPr lang="ru-RU" sz="2000" dirty="0">
                <a:latin typeface="Century Schoolbook" panose="02040604050505020304" pitchFamily="18" charset="0"/>
              </a:rPr>
              <a:t> „Св. Иван </a:t>
            </a:r>
            <a:r>
              <a:rPr lang="ru-RU" sz="2000" dirty="0" err="1">
                <a:latin typeface="Century Schoolbook" panose="02040604050505020304" pitchFamily="18" charset="0"/>
              </a:rPr>
              <a:t>Рилски</a:t>
            </a:r>
            <a:r>
              <a:rPr lang="ru-RU" sz="2000" dirty="0">
                <a:latin typeface="Century Schoolbook" panose="02040604050505020304" pitchFamily="18" charset="0"/>
              </a:rPr>
              <a:t>“ е построена </a:t>
            </a:r>
            <a:r>
              <a:rPr lang="ru-RU" sz="2000" dirty="0" err="1">
                <a:latin typeface="Century Schoolbook" panose="02040604050505020304" pitchFamily="18" charset="0"/>
              </a:rPr>
              <a:t>през</a:t>
            </a:r>
            <a:r>
              <a:rPr lang="ru-RU" sz="2000" dirty="0">
                <a:latin typeface="Century Schoolbook" panose="02040604050505020304" pitchFamily="18" charset="0"/>
              </a:rPr>
              <a:t> 1895 година. </a:t>
            </a:r>
            <a:r>
              <a:rPr lang="ru-RU" sz="2000" dirty="0" err="1">
                <a:latin typeface="Century Schoolbook" panose="02040604050505020304" pitchFamily="18" charset="0"/>
              </a:rPr>
              <a:t>През</a:t>
            </a:r>
            <a:r>
              <a:rPr lang="ru-RU" sz="2000" dirty="0">
                <a:latin typeface="Century Schoolbook" panose="02040604050505020304" pitchFamily="18" charset="0"/>
              </a:rPr>
              <a:t> 60-те </a:t>
            </a:r>
            <a:r>
              <a:rPr lang="ru-RU" sz="2000" dirty="0" err="1">
                <a:latin typeface="Century Schoolbook" panose="02040604050505020304" pitchFamily="18" charset="0"/>
              </a:rPr>
              <a:t>години</a:t>
            </a:r>
            <a:r>
              <a:rPr lang="ru-RU" sz="2000" dirty="0">
                <a:latin typeface="Century Schoolbook" panose="02040604050505020304" pitchFamily="18" charset="0"/>
              </a:rPr>
              <a:t> на 20 век, </a:t>
            </a:r>
            <a:r>
              <a:rPr lang="ru-RU" sz="2000" dirty="0" err="1">
                <a:latin typeface="Century Schoolbook" panose="02040604050505020304" pitchFamily="18" charset="0"/>
              </a:rPr>
              <a:t>заедно</a:t>
            </a:r>
            <a:r>
              <a:rPr lang="ru-RU" sz="2000" dirty="0">
                <a:latin typeface="Century Schoolbook" panose="02040604050505020304" pitchFamily="18" charset="0"/>
              </a:rPr>
              <a:t> с трите села </a:t>
            </a:r>
            <a:r>
              <a:rPr lang="ru-RU" sz="2000" dirty="0" err="1">
                <a:latin typeface="Century Schoolbook" panose="02040604050505020304" pitchFamily="18" charset="0"/>
              </a:rPr>
              <a:t>Жребчево</a:t>
            </a:r>
            <a:r>
              <a:rPr lang="ru-RU" sz="2000" dirty="0">
                <a:latin typeface="Century Schoolbook" panose="02040604050505020304" pitchFamily="18" charset="0"/>
              </a:rPr>
              <a:t>, </a:t>
            </a:r>
            <a:r>
              <a:rPr lang="ru-RU" sz="2000" dirty="0" err="1">
                <a:latin typeface="Century Schoolbook" panose="02040604050505020304" pitchFamily="18" charset="0"/>
              </a:rPr>
              <a:t>Запалня</a:t>
            </a:r>
            <a:r>
              <a:rPr lang="ru-RU" sz="2000" dirty="0">
                <a:latin typeface="Century Schoolbook" panose="02040604050505020304" pitchFamily="18" charset="0"/>
              </a:rPr>
              <a:t> и </a:t>
            </a:r>
            <a:r>
              <a:rPr lang="ru-RU" sz="2000" dirty="0" err="1">
                <a:latin typeface="Century Schoolbook" panose="02040604050505020304" pitchFamily="18" charset="0"/>
              </a:rPr>
              <a:t>Долно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Паничерево</a:t>
            </a:r>
            <a:r>
              <a:rPr lang="ru-RU" sz="2000" dirty="0">
                <a:latin typeface="Century Schoolbook" panose="02040604050505020304" pitchFamily="18" charset="0"/>
              </a:rPr>
              <a:t>, е </a:t>
            </a:r>
            <a:r>
              <a:rPr lang="ru-RU" sz="2000" dirty="0" err="1">
                <a:latin typeface="Century Schoolbook" panose="02040604050505020304" pitchFamily="18" charset="0"/>
              </a:rPr>
              <a:t>потопена</a:t>
            </a:r>
            <a:r>
              <a:rPr lang="ru-RU" sz="2000" dirty="0">
                <a:latin typeface="Century Schoolbook" panose="02040604050505020304" pitchFamily="18" charset="0"/>
              </a:rPr>
              <a:t>, за да </a:t>
            </a:r>
            <a:r>
              <a:rPr lang="ru-RU" sz="2000" dirty="0" err="1">
                <a:latin typeface="Century Schoolbook" panose="02040604050505020304" pitchFamily="18" charset="0"/>
              </a:rPr>
              <a:t>бъде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създаден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язовирът</a:t>
            </a:r>
            <a:r>
              <a:rPr lang="ru-RU" sz="2000" dirty="0">
                <a:latin typeface="Century Schoolbook" panose="02040604050505020304" pitchFamily="18" charset="0"/>
              </a:rPr>
              <a:t>. </a:t>
            </a:r>
            <a:r>
              <a:rPr lang="ru-RU" sz="2000" dirty="0" err="1">
                <a:latin typeface="Century Schoolbook" panose="02040604050505020304" pitchFamily="18" charset="0"/>
              </a:rPr>
              <a:t>Местните</a:t>
            </a:r>
            <a:r>
              <a:rPr lang="ru-RU" sz="2000" dirty="0">
                <a:latin typeface="Century Schoolbook" panose="02040604050505020304" pitchFamily="18" charset="0"/>
              </a:rPr>
              <a:t> жители </a:t>
            </a:r>
            <a:r>
              <a:rPr lang="ru-RU" sz="2000" dirty="0" err="1">
                <a:latin typeface="Century Schoolbook" panose="02040604050505020304" pitchFamily="18" charset="0"/>
              </a:rPr>
              <a:t>успяват</a:t>
            </a:r>
            <a:r>
              <a:rPr lang="ru-RU" sz="2000" dirty="0">
                <a:latin typeface="Century Schoolbook" panose="02040604050505020304" pitchFamily="18" charset="0"/>
              </a:rPr>
              <a:t> да </a:t>
            </a:r>
            <a:r>
              <a:rPr lang="ru-RU" sz="2000" dirty="0" err="1">
                <a:latin typeface="Century Schoolbook" panose="02040604050505020304" pitchFamily="18" charset="0"/>
              </a:rPr>
              <a:t>запазят</a:t>
            </a:r>
            <a:r>
              <a:rPr lang="ru-RU" sz="2000" dirty="0">
                <a:latin typeface="Century Schoolbook" panose="02040604050505020304" pitchFamily="18" charset="0"/>
              </a:rPr>
              <a:t> части от </a:t>
            </a:r>
            <a:r>
              <a:rPr lang="ru-RU" sz="2000" dirty="0" err="1">
                <a:latin typeface="Century Schoolbook" panose="02040604050505020304" pitchFamily="18" charset="0"/>
              </a:rPr>
              <a:t>църквата</a:t>
            </a:r>
            <a:r>
              <a:rPr lang="ru-RU" sz="2000" dirty="0">
                <a:latin typeface="Century Schoolbook" panose="02040604050505020304" pitchFamily="18" charset="0"/>
              </a:rPr>
              <a:t> си, </a:t>
            </a:r>
            <a:r>
              <a:rPr lang="ru-RU" sz="2000" dirty="0" err="1">
                <a:latin typeface="Century Schoolbook" panose="02040604050505020304" pitchFamily="18" charset="0"/>
              </a:rPr>
              <a:t>като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пренасят</a:t>
            </a:r>
            <a:r>
              <a:rPr lang="ru-RU" sz="2000" dirty="0">
                <a:latin typeface="Century Schoolbook" panose="02040604050505020304" pitchFamily="18" charset="0"/>
              </a:rPr>
              <a:t> </a:t>
            </a:r>
            <a:r>
              <a:rPr lang="ru-RU" sz="2000" dirty="0" err="1">
                <a:latin typeface="Century Schoolbook" panose="02040604050505020304" pitchFamily="18" charset="0"/>
              </a:rPr>
              <a:t>олтара</a:t>
            </a:r>
            <a:r>
              <a:rPr lang="ru-RU" sz="2000" dirty="0">
                <a:latin typeface="Century Schoolbook" panose="02040604050505020304" pitchFamily="18" charset="0"/>
              </a:rPr>
              <a:t> и </a:t>
            </a:r>
            <a:r>
              <a:rPr lang="ru-RU" sz="2000" dirty="0" err="1">
                <a:latin typeface="Century Schoolbook" panose="02040604050505020304" pitchFamily="18" charset="0"/>
              </a:rPr>
              <a:t>камбаната</a:t>
            </a:r>
            <a:r>
              <a:rPr lang="ru-RU" sz="2000" dirty="0">
                <a:latin typeface="Century Schoolbook" panose="02040604050505020304" pitchFamily="18" charset="0"/>
              </a:rPr>
              <a:t> в </a:t>
            </a:r>
            <a:r>
              <a:rPr lang="ru-RU" sz="2000" dirty="0" err="1">
                <a:latin typeface="Century Schoolbook" panose="02040604050505020304" pitchFamily="18" charset="0"/>
              </a:rPr>
              <a:t>съседните</a:t>
            </a:r>
            <a:r>
              <a:rPr lang="ru-RU" sz="2000" dirty="0">
                <a:latin typeface="Century Schoolbook" panose="02040604050505020304" pitchFamily="18" charset="0"/>
              </a:rPr>
              <a:t> села. </a:t>
            </a:r>
            <a:endParaRPr lang="bg-BG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3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1C2BE87-B878-43DA-A8FA-A3CF3D43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bg-BG" dirty="0"/>
              <a:t>БЛАГОДАРЯ ЗА ВНИМАНИЕТО!</a:t>
            </a:r>
          </a:p>
        </p:txBody>
      </p:sp>
    </p:spTree>
    <p:extLst>
      <p:ext uri="{BB962C8B-B14F-4D97-AF65-F5344CB8AC3E}">
        <p14:creationId xmlns:p14="http://schemas.microsoft.com/office/powerpoint/2010/main" val="27142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Дълбоч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028_TF77929380.potx" id="{5A1EE927-C360-492F-859E-BEF89A35F411}" vid="{47BC5A71-165F-4B09-98FF-57D85C21200F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Модел „Дълбочина“</Template>
  <TotalTime>171</TotalTime>
  <Words>378</Words>
  <Application>Microsoft Office PowerPoint</Application>
  <PresentationFormat>Широк екран</PresentationFormat>
  <Paragraphs>21</Paragraphs>
  <Slides>9</Slides>
  <Notes>1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6" baseType="lpstr">
      <vt:lpstr>Arial</vt:lpstr>
      <vt:lpstr>Bahnschrift SemiBold SemiConden</vt:lpstr>
      <vt:lpstr>Calibri</vt:lpstr>
      <vt:lpstr>Candara Light</vt:lpstr>
      <vt:lpstr>Century Schoolbook</vt:lpstr>
      <vt:lpstr>Corbel</vt:lpstr>
      <vt:lpstr>Дълбочина</vt:lpstr>
      <vt:lpstr>ЯЗОВИР ЖРЕБЧЕВО</vt:lpstr>
      <vt:lpstr>Презентация на PowerPoint</vt:lpstr>
      <vt:lpstr> ”Европейската седмица на професионалните умения” </vt:lpstr>
      <vt:lpstr>Жребчево</vt:lpstr>
      <vt:lpstr>ПОСТРОЯВАНЕ</vt:lpstr>
      <vt:lpstr>Стената</vt:lpstr>
      <vt:lpstr>ПЛОЩ</vt:lpstr>
      <vt:lpstr>ПОТОПЕНАТА ЦЪРКВА СВ. ИВАН РИЛСКИ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ЯЗОВИР ЖРЕБЧЕВО</dc:title>
  <dc:creator>Nelina Popova</dc:creator>
  <cp:lastModifiedBy>Nelina Popova</cp:lastModifiedBy>
  <cp:revision>11</cp:revision>
  <dcterms:created xsi:type="dcterms:W3CDTF">2022-04-19T17:29:35Z</dcterms:created>
  <dcterms:modified xsi:type="dcterms:W3CDTF">2022-11-13T18:05:27Z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